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95"/>
  </p:notesMasterIdLst>
  <p:sldIdLst>
    <p:sldId id="693" r:id="rId2"/>
    <p:sldId id="717" r:id="rId3"/>
    <p:sldId id="710" r:id="rId4"/>
    <p:sldId id="616" r:id="rId5"/>
    <p:sldId id="513" r:id="rId6"/>
    <p:sldId id="521" r:id="rId7"/>
    <p:sldId id="668" r:id="rId8"/>
    <p:sldId id="264" r:id="rId9"/>
    <p:sldId id="701" r:id="rId10"/>
    <p:sldId id="761" r:id="rId11"/>
    <p:sldId id="493" r:id="rId12"/>
    <p:sldId id="762" r:id="rId13"/>
    <p:sldId id="764" r:id="rId14"/>
    <p:sldId id="765" r:id="rId15"/>
    <p:sldId id="718" r:id="rId16"/>
    <p:sldId id="702" r:id="rId17"/>
    <p:sldId id="703" r:id="rId18"/>
    <p:sldId id="705" r:id="rId19"/>
    <p:sldId id="706" r:id="rId20"/>
    <p:sldId id="707" r:id="rId21"/>
    <p:sldId id="708" r:id="rId22"/>
    <p:sldId id="766" r:id="rId23"/>
    <p:sldId id="709" r:id="rId24"/>
    <p:sldId id="592" r:id="rId25"/>
    <p:sldId id="670" r:id="rId26"/>
    <p:sldId id="280" r:id="rId27"/>
    <p:sldId id="666" r:id="rId28"/>
    <p:sldId id="350" r:id="rId29"/>
    <p:sldId id="704" r:id="rId30"/>
    <p:sldId id="636" r:id="rId31"/>
    <p:sldId id="689" r:id="rId32"/>
    <p:sldId id="642" r:id="rId33"/>
    <p:sldId id="643" r:id="rId34"/>
    <p:sldId id="687" r:id="rId35"/>
    <p:sldId id="640" r:id="rId36"/>
    <p:sldId id="685" r:id="rId37"/>
    <p:sldId id="631" r:id="rId38"/>
    <p:sldId id="632" r:id="rId39"/>
    <p:sldId id="686" r:id="rId40"/>
    <p:sldId id="750" r:id="rId41"/>
    <p:sldId id="772" r:id="rId42"/>
    <p:sldId id="284" r:id="rId43"/>
    <p:sldId id="348" r:id="rId44"/>
    <p:sldId id="638" r:id="rId45"/>
    <p:sldId id="719" r:id="rId46"/>
    <p:sldId id="692" r:id="rId47"/>
    <p:sldId id="721" r:id="rId48"/>
    <p:sldId id="724" r:id="rId49"/>
    <p:sldId id="757" r:id="rId50"/>
    <p:sldId id="731" r:id="rId51"/>
    <p:sldId id="732" r:id="rId52"/>
    <p:sldId id="741" r:id="rId53"/>
    <p:sldId id="729" r:id="rId54"/>
    <p:sldId id="727" r:id="rId55"/>
    <p:sldId id="740" r:id="rId56"/>
    <p:sldId id="747" r:id="rId57"/>
    <p:sldId id="738" r:id="rId58"/>
    <p:sldId id="739" r:id="rId59"/>
    <p:sldId id="608" r:id="rId60"/>
    <p:sldId id="688" r:id="rId61"/>
    <p:sldId id="712" r:id="rId62"/>
    <p:sldId id="713" r:id="rId63"/>
    <p:sldId id="715" r:id="rId64"/>
    <p:sldId id="714" r:id="rId65"/>
    <p:sldId id="756" r:id="rId66"/>
    <p:sldId id="690" r:id="rId67"/>
    <p:sldId id="333" r:id="rId68"/>
    <p:sldId id="767" r:id="rId69"/>
    <p:sldId id="328" r:id="rId70"/>
    <p:sldId id="749" r:id="rId71"/>
    <p:sldId id="691" r:id="rId72"/>
    <p:sldId id="645" r:id="rId73"/>
    <p:sldId id="278" r:id="rId74"/>
    <p:sldId id="593" r:id="rId75"/>
    <p:sldId id="730" r:id="rId76"/>
    <p:sldId id="585" r:id="rId77"/>
    <p:sldId id="287" r:id="rId78"/>
    <p:sldId id="770" r:id="rId79"/>
    <p:sldId id="768" r:id="rId80"/>
    <p:sldId id="746" r:id="rId81"/>
    <p:sldId id="748" r:id="rId82"/>
    <p:sldId id="352" r:id="rId83"/>
    <p:sldId id="353" r:id="rId84"/>
    <p:sldId id="354" r:id="rId85"/>
    <p:sldId id="355" r:id="rId86"/>
    <p:sldId id="356" r:id="rId87"/>
    <p:sldId id="357" r:id="rId88"/>
    <p:sldId id="769" r:id="rId89"/>
    <p:sldId id="358" r:id="rId90"/>
    <p:sldId id="359" r:id="rId91"/>
    <p:sldId id="360" r:id="rId92"/>
    <p:sldId id="361" r:id="rId93"/>
    <p:sldId id="362" r:id="rId9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070"/>
    <p:restoredTop sz="96671"/>
  </p:normalViewPr>
  <p:slideViewPr>
    <p:cSldViewPr snapToGrid="0">
      <p:cViewPr>
        <p:scale>
          <a:sx n="90" d="100"/>
          <a:sy n="90" d="100"/>
        </p:scale>
        <p:origin x="2088" y="1464"/>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51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556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777f4d237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3777f4d237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18DA7CE-C5D4-18B8-9DBC-F12A09E2D6FB}"/>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5189C83E-FB51-A11A-03C6-BA5B6FFA65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94662438-6330-ED3D-A007-277E6603315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1" i="0" u="none" strike="noStrike" cap="none">
                <a:solidFill>
                  <a:srgbClr val="000000"/>
                </a:solidFill>
                <a:effectLst/>
                <a:latin typeface="Arial"/>
                <a:ea typeface="Arial"/>
                <a:cs typeface="Arial"/>
                <a:sym typeface="Arial"/>
              </a:rPr>
              <a:t>Spec</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Andrew</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Education</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Martin</a:t>
            </a:r>
          </a:p>
          <a:p>
            <a:r>
              <a:rPr lang="en-US" sz="1100" b="0" i="0" u="none" strike="noStrike" cap="none">
                <a:solidFill>
                  <a:srgbClr val="000000"/>
                </a:solidFill>
                <a:effectLst/>
                <a:latin typeface="Arial"/>
                <a:ea typeface="Arial"/>
                <a:cs typeface="Arial"/>
                <a:sym typeface="Arial"/>
              </a:rPr>
              <a:t>Balakrishna</a:t>
            </a:r>
          </a:p>
          <a:p>
            <a:r>
              <a:rPr lang="en-US" sz="1100" b="0" i="0" u="none" strike="noStrike" cap="none">
                <a:solidFill>
                  <a:srgbClr val="000000"/>
                </a:solidFill>
                <a:effectLst/>
                <a:latin typeface="Arial"/>
                <a:ea typeface="Arial"/>
                <a:cs typeface="Arial"/>
                <a:sym typeface="Arial"/>
              </a:rPr>
              <a:t>Andrew</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Telco</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Gergely</a:t>
            </a:r>
            <a:endParaRPr/>
          </a:p>
        </p:txBody>
      </p:sp>
    </p:spTree>
    <p:extLst>
      <p:ext uri="{BB962C8B-B14F-4D97-AF65-F5344CB8AC3E}">
        <p14:creationId xmlns:p14="http://schemas.microsoft.com/office/powerpoint/2010/main" val="4006935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35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774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566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C00075BD-9156-633A-145E-25CE344FF6D1}"/>
            </a:ext>
          </a:extLst>
        </p:cNvPr>
        <p:cNvGrpSpPr/>
        <p:nvPr/>
      </p:nvGrpSpPr>
      <p:grpSpPr>
        <a:xfrm>
          <a:off x="0" y="0"/>
          <a:ext cx="0" cy="0"/>
          <a:chOff x="0" y="0"/>
          <a:chExt cx="0" cy="0"/>
        </a:xfrm>
      </p:grpSpPr>
      <p:sp>
        <p:nvSpPr>
          <p:cNvPr id="273" name="Google Shape;273;g32e0230b79b_0_152:notes">
            <a:extLst>
              <a:ext uri="{FF2B5EF4-FFF2-40B4-BE49-F238E27FC236}">
                <a16:creationId xmlns:a16="http://schemas.microsoft.com/office/drawing/2014/main" id="{919742EF-8858-6FDB-D57E-D8CF712046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32e0230b79b_0_152:notes">
            <a:extLst>
              <a:ext uri="{FF2B5EF4-FFF2-40B4-BE49-F238E27FC236}">
                <a16:creationId xmlns:a16="http://schemas.microsoft.com/office/drawing/2014/main" id="{8CF70620-EF4E-2D71-5074-818D744A63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0797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2e6cd80d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32e6cd80d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2279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00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a:extLst>
            <a:ext uri="{FF2B5EF4-FFF2-40B4-BE49-F238E27FC236}">
              <a16:creationId xmlns:a16="http://schemas.microsoft.com/office/drawing/2014/main" id="{D862DB4B-08DA-2321-11F9-81D4714015BA}"/>
            </a:ext>
          </a:extLst>
        </p:cNvPr>
        <p:cNvGrpSpPr/>
        <p:nvPr/>
      </p:nvGrpSpPr>
      <p:grpSpPr>
        <a:xfrm>
          <a:off x="0" y="0"/>
          <a:ext cx="0" cy="0"/>
          <a:chOff x="0" y="0"/>
          <a:chExt cx="0" cy="0"/>
        </a:xfrm>
      </p:grpSpPr>
      <p:sp>
        <p:nvSpPr>
          <p:cNvPr id="516" name="Google Shape;516;g2d89bd57624_0_14:notes">
            <a:extLst>
              <a:ext uri="{FF2B5EF4-FFF2-40B4-BE49-F238E27FC236}">
                <a16:creationId xmlns:a16="http://schemas.microsoft.com/office/drawing/2014/main" id="{92D0D0FC-4EFB-1EFE-5C25-FD5D350DDD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d89bd57624_0_14:notes">
            <a:extLst>
              <a:ext uri="{FF2B5EF4-FFF2-40B4-BE49-F238E27FC236}">
                <a16:creationId xmlns:a16="http://schemas.microsoft.com/office/drawing/2014/main" id="{46735C9D-F8CC-A8BD-352B-F571298EDC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678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20CC799B-46BD-9197-F49A-9578082042CF}"/>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CE660E32-8E09-353F-FC2F-EC8E7CE7A7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0632CF44-8BEF-5D1A-D914-34B4BB60E13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9808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a:extLst>
            <a:ext uri="{FF2B5EF4-FFF2-40B4-BE49-F238E27FC236}">
              <a16:creationId xmlns:a16="http://schemas.microsoft.com/office/drawing/2014/main" id="{7EE23578-BFE2-E85E-EF2A-4C33D3932753}"/>
            </a:ext>
          </a:extLst>
        </p:cNvPr>
        <p:cNvGrpSpPr/>
        <p:nvPr/>
      </p:nvGrpSpPr>
      <p:grpSpPr>
        <a:xfrm>
          <a:off x="0" y="0"/>
          <a:ext cx="0" cy="0"/>
          <a:chOff x="0" y="0"/>
          <a:chExt cx="0" cy="0"/>
        </a:xfrm>
      </p:grpSpPr>
      <p:sp>
        <p:nvSpPr>
          <p:cNvPr id="589" name="Google Shape;589;g2e7fc370c5f_0_55:notes">
            <a:extLst>
              <a:ext uri="{FF2B5EF4-FFF2-40B4-BE49-F238E27FC236}">
                <a16:creationId xmlns:a16="http://schemas.microsoft.com/office/drawing/2014/main" id="{591AC392-FE17-C43B-857A-F69523BC2E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2e7fc370c5f_0_55:notes">
            <a:extLst>
              <a:ext uri="{FF2B5EF4-FFF2-40B4-BE49-F238E27FC236}">
                <a16:creationId xmlns:a16="http://schemas.microsoft.com/office/drawing/2014/main" id="{069E4A24-9DF2-652E-BB54-F1513EC04D8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6558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a:extLst>
            <a:ext uri="{FF2B5EF4-FFF2-40B4-BE49-F238E27FC236}">
              <a16:creationId xmlns:a16="http://schemas.microsoft.com/office/drawing/2014/main" id="{8F02DD14-EF66-7C2C-F07C-0E20E81FC434}"/>
            </a:ext>
          </a:extLst>
        </p:cNvPr>
        <p:cNvGrpSpPr/>
        <p:nvPr/>
      </p:nvGrpSpPr>
      <p:grpSpPr>
        <a:xfrm>
          <a:off x="0" y="0"/>
          <a:ext cx="0" cy="0"/>
          <a:chOff x="0" y="0"/>
          <a:chExt cx="0" cy="0"/>
        </a:xfrm>
      </p:grpSpPr>
      <p:sp>
        <p:nvSpPr>
          <p:cNvPr id="597" name="Google Shape;597;g2e7fc370c5f_0_64:notes">
            <a:extLst>
              <a:ext uri="{FF2B5EF4-FFF2-40B4-BE49-F238E27FC236}">
                <a16:creationId xmlns:a16="http://schemas.microsoft.com/office/drawing/2014/main" id="{696582D2-365B-AE22-A196-26F7C4303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2e7fc370c5f_0_64:notes">
            <a:extLst>
              <a:ext uri="{FF2B5EF4-FFF2-40B4-BE49-F238E27FC236}">
                <a16:creationId xmlns:a16="http://schemas.microsoft.com/office/drawing/2014/main" id="{5A7AEACB-F9DD-5779-C15D-AB7CE5425D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3576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a:extLst>
            <a:ext uri="{FF2B5EF4-FFF2-40B4-BE49-F238E27FC236}">
              <a16:creationId xmlns:a16="http://schemas.microsoft.com/office/drawing/2014/main" id="{70A70E4A-E7E2-7A25-C827-234B2D8135A9}"/>
            </a:ext>
          </a:extLst>
        </p:cNvPr>
        <p:cNvGrpSpPr/>
        <p:nvPr/>
      </p:nvGrpSpPr>
      <p:grpSpPr>
        <a:xfrm>
          <a:off x="0" y="0"/>
          <a:ext cx="0" cy="0"/>
          <a:chOff x="0" y="0"/>
          <a:chExt cx="0" cy="0"/>
        </a:xfrm>
      </p:grpSpPr>
      <p:sp>
        <p:nvSpPr>
          <p:cNvPr id="609" name="Google Shape;609;g2e7fc370c5f_0_73:notes">
            <a:extLst>
              <a:ext uri="{FF2B5EF4-FFF2-40B4-BE49-F238E27FC236}">
                <a16:creationId xmlns:a16="http://schemas.microsoft.com/office/drawing/2014/main" id="{72692329-0C5F-4359-6676-0C78004754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g2e7fc370c5f_0_73:notes">
            <a:extLst>
              <a:ext uri="{FF2B5EF4-FFF2-40B4-BE49-F238E27FC236}">
                <a16:creationId xmlns:a16="http://schemas.microsoft.com/office/drawing/2014/main" id="{AAFB5253-7CC3-213D-FFF7-AD834513BC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4694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84A13684-7005-A302-6722-531DF9B15B3E}"/>
            </a:ext>
          </a:extLst>
        </p:cNvPr>
        <p:cNvGrpSpPr/>
        <p:nvPr/>
      </p:nvGrpSpPr>
      <p:grpSpPr>
        <a:xfrm>
          <a:off x="0" y="0"/>
          <a:ext cx="0" cy="0"/>
          <a:chOff x="0" y="0"/>
          <a:chExt cx="0" cy="0"/>
        </a:xfrm>
      </p:grpSpPr>
      <p:sp>
        <p:nvSpPr>
          <p:cNvPr id="617" name="Google Shape;617;g2e7fc370c5f_0_82:notes">
            <a:extLst>
              <a:ext uri="{FF2B5EF4-FFF2-40B4-BE49-F238E27FC236}">
                <a16:creationId xmlns:a16="http://schemas.microsoft.com/office/drawing/2014/main" id="{A872ADFD-822D-AC08-4EC2-77CE6C6E5F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2e7fc370c5f_0_82:notes">
            <a:extLst>
              <a:ext uri="{FF2B5EF4-FFF2-40B4-BE49-F238E27FC236}">
                <a16:creationId xmlns:a16="http://schemas.microsoft.com/office/drawing/2014/main" id="{AF03646D-F430-61A7-3091-496740DE103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6503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6B41BDC4-877A-623D-65D2-93D8792D4126}"/>
            </a:ext>
          </a:extLst>
        </p:cNvPr>
        <p:cNvGrpSpPr/>
        <p:nvPr/>
      </p:nvGrpSpPr>
      <p:grpSpPr>
        <a:xfrm>
          <a:off x="0" y="0"/>
          <a:ext cx="0" cy="0"/>
          <a:chOff x="0" y="0"/>
          <a:chExt cx="0" cy="0"/>
        </a:xfrm>
      </p:grpSpPr>
      <p:sp>
        <p:nvSpPr>
          <p:cNvPr id="625" name="Google Shape;625;g2e7fc370c5f_0_91:notes">
            <a:extLst>
              <a:ext uri="{FF2B5EF4-FFF2-40B4-BE49-F238E27FC236}">
                <a16:creationId xmlns:a16="http://schemas.microsoft.com/office/drawing/2014/main" id="{BB557670-1C38-2713-AB71-EA74C3D8C5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2e7fc370c5f_0_91:notes">
            <a:extLst>
              <a:ext uri="{FF2B5EF4-FFF2-40B4-BE49-F238E27FC236}">
                <a16:creationId xmlns:a16="http://schemas.microsoft.com/office/drawing/2014/main" id="{B3C0A6FC-595A-C128-3970-B7592A9D067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3159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a:extLst>
            <a:ext uri="{FF2B5EF4-FFF2-40B4-BE49-F238E27FC236}">
              <a16:creationId xmlns:a16="http://schemas.microsoft.com/office/drawing/2014/main" id="{F31EC0A2-E2A2-1825-8D32-DEABB9392AE6}"/>
            </a:ext>
          </a:extLst>
        </p:cNvPr>
        <p:cNvGrpSpPr/>
        <p:nvPr/>
      </p:nvGrpSpPr>
      <p:grpSpPr>
        <a:xfrm>
          <a:off x="0" y="0"/>
          <a:ext cx="0" cy="0"/>
          <a:chOff x="0" y="0"/>
          <a:chExt cx="0" cy="0"/>
        </a:xfrm>
      </p:grpSpPr>
      <p:sp>
        <p:nvSpPr>
          <p:cNvPr id="633" name="Google Shape;633;p59:notes">
            <a:extLst>
              <a:ext uri="{FF2B5EF4-FFF2-40B4-BE49-F238E27FC236}">
                <a16:creationId xmlns:a16="http://schemas.microsoft.com/office/drawing/2014/main" id="{7D52CC23-7188-15A4-3BC6-6CBEC5AAAB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59:notes">
            <a:extLst>
              <a:ext uri="{FF2B5EF4-FFF2-40B4-BE49-F238E27FC236}">
                <a16:creationId xmlns:a16="http://schemas.microsoft.com/office/drawing/2014/main" id="{AB8AC007-08C3-22C9-03AC-A522A52871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572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a:extLst>
            <a:ext uri="{FF2B5EF4-FFF2-40B4-BE49-F238E27FC236}">
              <a16:creationId xmlns:a16="http://schemas.microsoft.com/office/drawing/2014/main" id="{B9CFEC60-4D83-0B05-DE0C-C1A485C3B5A7}"/>
            </a:ext>
          </a:extLst>
        </p:cNvPr>
        <p:cNvGrpSpPr/>
        <p:nvPr/>
      </p:nvGrpSpPr>
      <p:grpSpPr>
        <a:xfrm>
          <a:off x="0" y="0"/>
          <a:ext cx="0" cy="0"/>
          <a:chOff x="0" y="0"/>
          <a:chExt cx="0" cy="0"/>
        </a:xfrm>
      </p:grpSpPr>
      <p:sp>
        <p:nvSpPr>
          <p:cNvPr id="639" name="Google Shape;639;g2e7fc370c5f_0_6:notes">
            <a:extLst>
              <a:ext uri="{FF2B5EF4-FFF2-40B4-BE49-F238E27FC236}">
                <a16:creationId xmlns:a16="http://schemas.microsoft.com/office/drawing/2014/main" id="{67D35C78-0A0A-6760-18B9-1967B3E37E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2e7fc370c5f_0_6:notes">
            <a:extLst>
              <a:ext uri="{FF2B5EF4-FFF2-40B4-BE49-F238E27FC236}">
                <a16:creationId xmlns:a16="http://schemas.microsoft.com/office/drawing/2014/main" id="{F69D6FB7-0569-DCFB-D680-7464B412807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5454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a:extLst>
            <a:ext uri="{FF2B5EF4-FFF2-40B4-BE49-F238E27FC236}">
              <a16:creationId xmlns:a16="http://schemas.microsoft.com/office/drawing/2014/main" id="{59377C30-A902-4533-C041-772211904749}"/>
            </a:ext>
          </a:extLst>
        </p:cNvPr>
        <p:cNvGrpSpPr/>
        <p:nvPr/>
      </p:nvGrpSpPr>
      <p:grpSpPr>
        <a:xfrm>
          <a:off x="0" y="0"/>
          <a:ext cx="0" cy="0"/>
          <a:chOff x="0" y="0"/>
          <a:chExt cx="0" cy="0"/>
        </a:xfrm>
      </p:grpSpPr>
      <p:sp>
        <p:nvSpPr>
          <p:cNvPr id="647" name="Google Shape;647;g2e7fc370c5f_0_22:notes">
            <a:extLst>
              <a:ext uri="{FF2B5EF4-FFF2-40B4-BE49-F238E27FC236}">
                <a16:creationId xmlns:a16="http://schemas.microsoft.com/office/drawing/2014/main" id="{2A8ED24A-F39E-E705-A5C8-31DDE9F062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g2e7fc370c5f_0_22:notes">
            <a:extLst>
              <a:ext uri="{FF2B5EF4-FFF2-40B4-BE49-F238E27FC236}">
                <a16:creationId xmlns:a16="http://schemas.microsoft.com/office/drawing/2014/main" id="{F2FB1435-1918-A7BB-C9D0-1CDC0E3FB6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7123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a:extLst>
            <a:ext uri="{FF2B5EF4-FFF2-40B4-BE49-F238E27FC236}">
              <a16:creationId xmlns:a16="http://schemas.microsoft.com/office/drawing/2014/main" id="{D604396E-B2A7-9657-A1D7-5325FEE69CBA}"/>
            </a:ext>
          </a:extLst>
        </p:cNvPr>
        <p:cNvGrpSpPr/>
        <p:nvPr/>
      </p:nvGrpSpPr>
      <p:grpSpPr>
        <a:xfrm>
          <a:off x="0" y="0"/>
          <a:ext cx="0" cy="0"/>
          <a:chOff x="0" y="0"/>
          <a:chExt cx="0" cy="0"/>
        </a:xfrm>
      </p:grpSpPr>
      <p:sp>
        <p:nvSpPr>
          <p:cNvPr id="655" name="Google Shape;655;g2e7fc370c5f_0_30:notes">
            <a:extLst>
              <a:ext uri="{FF2B5EF4-FFF2-40B4-BE49-F238E27FC236}">
                <a16:creationId xmlns:a16="http://schemas.microsoft.com/office/drawing/2014/main" id="{6CCCAE80-9793-3283-9C5D-04CD4B5EF2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2e7fc370c5f_0_30:notes">
            <a:extLst>
              <a:ext uri="{FF2B5EF4-FFF2-40B4-BE49-F238E27FC236}">
                <a16:creationId xmlns:a16="http://schemas.microsoft.com/office/drawing/2014/main" id="{A46AE9CD-73D8-AAF4-96C7-5B30091A70E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57572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a:extLst>
            <a:ext uri="{FF2B5EF4-FFF2-40B4-BE49-F238E27FC236}">
              <a16:creationId xmlns:a16="http://schemas.microsoft.com/office/drawing/2014/main" id="{79981580-1B19-FF25-222F-F83933D1D3DB}"/>
            </a:ext>
          </a:extLst>
        </p:cNvPr>
        <p:cNvGrpSpPr/>
        <p:nvPr/>
      </p:nvGrpSpPr>
      <p:grpSpPr>
        <a:xfrm>
          <a:off x="0" y="0"/>
          <a:ext cx="0" cy="0"/>
          <a:chOff x="0" y="0"/>
          <a:chExt cx="0" cy="0"/>
        </a:xfrm>
      </p:grpSpPr>
      <p:sp>
        <p:nvSpPr>
          <p:cNvPr id="663" name="Google Shape;663;g2e7fc370c5f_0_46:notes">
            <a:extLst>
              <a:ext uri="{FF2B5EF4-FFF2-40B4-BE49-F238E27FC236}">
                <a16:creationId xmlns:a16="http://schemas.microsoft.com/office/drawing/2014/main" id="{3DDEF372-8F5F-2649-D7CD-832D4A8688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2e7fc370c5f_0_46:notes">
            <a:extLst>
              <a:ext uri="{FF2B5EF4-FFF2-40B4-BE49-F238E27FC236}">
                <a16:creationId xmlns:a16="http://schemas.microsoft.com/office/drawing/2014/main" id="{70143AA7-792D-320A-7B64-A9E5A4677A5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588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60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aaa0767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00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92EDD340-AFF1-F2A9-E33A-B0C7C1C86C5E}"/>
            </a:ext>
          </a:extLst>
        </p:cNvPr>
        <p:cNvGrpSpPr/>
        <p:nvPr/>
      </p:nvGrpSpPr>
      <p:grpSpPr>
        <a:xfrm>
          <a:off x="0" y="0"/>
          <a:ext cx="0" cy="0"/>
          <a:chOff x="0" y="0"/>
          <a:chExt cx="0" cy="0"/>
        </a:xfrm>
      </p:grpSpPr>
      <p:sp>
        <p:nvSpPr>
          <p:cNvPr id="154" name="Google Shape;154;g146cbe31ecc_0_86:notes">
            <a:extLst>
              <a:ext uri="{FF2B5EF4-FFF2-40B4-BE49-F238E27FC236}">
                <a16:creationId xmlns:a16="http://schemas.microsoft.com/office/drawing/2014/main" id="{67D30A33-A9CC-18C6-C4C8-65B329F77D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a:extLst>
              <a:ext uri="{FF2B5EF4-FFF2-40B4-BE49-F238E27FC236}">
                <a16:creationId xmlns:a16="http://schemas.microsoft.com/office/drawing/2014/main" id="{66A461B7-2053-BD84-10E4-DF14307FAA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948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473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97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823438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7445941" y="89104"/>
            <a:ext cx="1539834" cy="881336"/>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537454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p2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26"/>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 name="Google Shape;32;p26"/>
          <p:cNvPicPr preferRelativeResize="0"/>
          <p:nvPr/>
        </p:nvPicPr>
        <p:blipFill rotWithShape="1">
          <a:blip r:embed="rId2">
            <a:alphaModFix/>
          </a:blip>
          <a:srcRect/>
          <a:stretch/>
        </p:blipFill>
        <p:spPr>
          <a:xfrm>
            <a:off x="190335" y="4651200"/>
            <a:ext cx="970780" cy="319850"/>
          </a:xfrm>
          <a:prstGeom prst="rect">
            <a:avLst/>
          </a:prstGeom>
          <a:noFill/>
          <a:ln>
            <a:noFill/>
          </a:ln>
        </p:spPr>
      </p:pic>
      <p:pic>
        <p:nvPicPr>
          <p:cNvPr id="33" name="Google Shape;33;p26"/>
          <p:cNvPicPr preferRelativeResize="0"/>
          <p:nvPr/>
        </p:nvPicPr>
        <p:blipFill rotWithShape="1">
          <a:blip r:embed="rId3">
            <a:alphaModFix/>
          </a:blip>
          <a:srcRect/>
          <a:stretch/>
        </p:blipFill>
        <p:spPr>
          <a:xfrm>
            <a:off x="1315843" y="4618434"/>
            <a:ext cx="673323" cy="385382"/>
          </a:xfrm>
          <a:prstGeom prst="rect">
            <a:avLst/>
          </a:prstGeom>
          <a:noFill/>
          <a:ln>
            <a:noFill/>
          </a:ln>
        </p:spPr>
      </p:pic>
    </p:spTree>
    <p:extLst>
      <p:ext uri="{BB962C8B-B14F-4D97-AF65-F5344CB8AC3E}">
        <p14:creationId xmlns:p14="http://schemas.microsoft.com/office/powerpoint/2010/main" val="2163329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02"/>
        <p:cNvGrpSpPr/>
        <p:nvPr/>
      </p:nvGrpSpPr>
      <p:grpSpPr>
        <a:xfrm>
          <a:off x="0" y="0"/>
          <a:ext cx="0" cy="0"/>
          <a:chOff x="0" y="0"/>
          <a:chExt cx="0" cy="0"/>
        </a:xfrm>
      </p:grpSpPr>
      <p:grpSp>
        <p:nvGrpSpPr>
          <p:cNvPr id="103" name="Google Shape;103;p16"/>
          <p:cNvGrpSpPr/>
          <p:nvPr/>
        </p:nvGrpSpPr>
        <p:grpSpPr>
          <a:xfrm>
            <a:off x="6098378" y="5"/>
            <a:ext cx="3045625" cy="2030570"/>
            <a:chOff x="6098378" y="5"/>
            <a:chExt cx="3045625" cy="2030570"/>
          </a:xfrm>
        </p:grpSpPr>
        <p:sp>
          <p:nvSpPr>
            <p:cNvPr id="104" name="Google Shape;104;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 name="Google Shape;108;p1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6"/>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11" name="Google Shape;111;p16"/>
          <p:cNvPicPr preferRelativeResize="0"/>
          <p:nvPr/>
        </p:nvPicPr>
        <p:blipFill>
          <a:blip r:embed="rId2">
            <a:alphaModFix/>
          </a:blip>
          <a:stretch>
            <a:fillRect/>
          </a:stretch>
        </p:blipFill>
        <p:spPr>
          <a:xfrm>
            <a:off x="8460425" y="301096"/>
            <a:ext cx="286575" cy="429875"/>
          </a:xfrm>
          <a:prstGeom prst="rect">
            <a:avLst/>
          </a:prstGeom>
          <a:noFill/>
          <a:ln>
            <a:noFill/>
          </a:ln>
        </p:spPr>
      </p:pic>
      <p:pic>
        <p:nvPicPr>
          <p:cNvPr id="2" name="Picture 1">
            <a:extLst>
              <a:ext uri="{FF2B5EF4-FFF2-40B4-BE49-F238E27FC236}">
                <a16:creationId xmlns:a16="http://schemas.microsoft.com/office/drawing/2014/main" id="{B3888DF8-45E6-36F6-DBB1-4D819BA05C73}"/>
              </a:ext>
            </a:extLst>
          </p:cNvPr>
          <p:cNvPicPr>
            <a:picLocks noChangeAspect="1"/>
          </p:cNvPicPr>
          <p:nvPr userDrawn="1"/>
        </p:nvPicPr>
        <p:blipFill>
          <a:blip r:embed="rId3"/>
          <a:stretch>
            <a:fillRect/>
          </a:stretch>
        </p:blipFill>
        <p:spPr>
          <a:xfrm>
            <a:off x="397000" y="158374"/>
            <a:ext cx="1828048" cy="975545"/>
          </a:xfrm>
          <a:prstGeom prst="rect">
            <a:avLst/>
          </a:prstGeom>
        </p:spPr>
      </p:pic>
    </p:spTree>
    <p:extLst>
      <p:ext uri="{BB962C8B-B14F-4D97-AF65-F5344CB8AC3E}">
        <p14:creationId xmlns:p14="http://schemas.microsoft.com/office/powerpoint/2010/main" val="409359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Chain-Project/Project-Charter-And-Agreements/blob/master/Project-Charter/OpenChain-Charter-March2020.pdf"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3.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s://openchainproject.org/news/2025/05/29/recording-sbom-2025-05-28" TargetMode="External"/><Relationship Id="rId13" Type="http://schemas.openxmlformats.org/officeDocument/2006/relationships/image" Target="../media/image138.png"/><Relationship Id="rId18" Type="http://schemas.openxmlformats.org/officeDocument/2006/relationships/image" Target="../media/image143.png"/><Relationship Id="rId3" Type="http://schemas.openxmlformats.org/officeDocument/2006/relationships/hyperlink" Target="https://github.com/OpenChain-Project/Reference-Material/tree/master/OpenChain-Maturity-Models/OpenChain-Capability-Maturity-Model-ISO-IEC-5230-(OpenChain%202.1)-Version-1.0/en" TargetMode="External"/><Relationship Id="rId21" Type="http://schemas.openxmlformats.org/officeDocument/2006/relationships/image" Target="../media/image146.png"/><Relationship Id="rId7" Type="http://schemas.openxmlformats.org/officeDocument/2006/relationships/hyperlink" Target="https://openchainproject.org/news/2025/05/08/ai-work-group-2025-05-06" TargetMode="External"/><Relationship Id="rId12" Type="http://schemas.openxmlformats.org/officeDocument/2006/relationships/image" Target="../media/image137.png"/><Relationship Id="rId17" Type="http://schemas.openxmlformats.org/officeDocument/2006/relationships/image" Target="../media/image142.jpg"/><Relationship Id="rId25" Type="http://schemas.openxmlformats.org/officeDocument/2006/relationships/image" Target="../media/image150.png"/><Relationship Id="rId2" Type="http://schemas.openxmlformats.org/officeDocument/2006/relationships/hyperlink" Target="https://openchainproject.org/news/2025/05/15/monthly-2025-05-14" TargetMode="External"/><Relationship Id="rId16" Type="http://schemas.openxmlformats.org/officeDocument/2006/relationships/image" Target="../media/image141.png"/><Relationship Id="rId20" Type="http://schemas.openxmlformats.org/officeDocument/2006/relationships/image" Target="../media/image145.png"/><Relationship Id="rId1" Type="http://schemas.openxmlformats.org/officeDocument/2006/relationships/slideLayout" Target="../slideLayouts/slideLayout12.xml"/><Relationship Id="rId6" Type="http://schemas.openxmlformats.org/officeDocument/2006/relationships/hyperlink" Target="https://openchainproject.org/news/2025/05/09/openchain-telco-sbom-guide-version-1-1-now-available" TargetMode="External"/><Relationship Id="rId11" Type="http://schemas.openxmlformats.org/officeDocument/2006/relationships/hyperlink" Target="https://openchainproject.org/resources/faq#cra" TargetMode="External"/><Relationship Id="rId24" Type="http://schemas.openxmlformats.org/officeDocument/2006/relationships/image" Target="../media/image149.png"/><Relationship Id="rId5" Type="http://schemas.openxmlformats.org/officeDocument/2006/relationships/hyperlink" Target="https://github.com/OpenChain-Project/Reference-Material/tree/master/Open-Source-Policy-Templates/ISO-IEC-5230-(OpenChain%202.1)/en" TargetMode="External"/><Relationship Id="rId15" Type="http://schemas.openxmlformats.org/officeDocument/2006/relationships/image" Target="../media/image140.png"/><Relationship Id="rId23" Type="http://schemas.openxmlformats.org/officeDocument/2006/relationships/image" Target="../media/image148.png"/><Relationship Id="rId10" Type="http://schemas.openxmlformats.org/officeDocument/2006/relationships/hyperlink" Target="https://openchainproject.org/processes#process-for-developing-standards" TargetMode="External"/><Relationship Id="rId19" Type="http://schemas.openxmlformats.org/officeDocument/2006/relationships/image" Target="../media/image144.png"/><Relationship Id="rId4" Type="http://schemas.openxmlformats.org/officeDocument/2006/relationships/hyperlink" Target="https://github.com/OpenChain-Project/Reference-Material/tree/master/OpenChain-Explainers-For-Internal-Teams/en" TargetMode="External"/><Relationship Id="rId9" Type="http://schemas.openxmlformats.org/officeDocument/2006/relationships/hyperlink" Target="https://github.com/OpenChain-Project/Reference-Material" TargetMode="External"/><Relationship Id="rId14" Type="http://schemas.openxmlformats.org/officeDocument/2006/relationships/image" Target="../media/image139.png"/><Relationship Id="rId22" Type="http://schemas.openxmlformats.org/officeDocument/2006/relationships/image" Target="../media/image147.png"/></Relationships>
</file>

<file path=ppt/slides/_rels/slide29.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6.png"/><Relationship Id="rId3" Type="http://schemas.openxmlformats.org/officeDocument/2006/relationships/image" Target="../media/image151.png"/><Relationship Id="rId7" Type="http://schemas.openxmlformats.org/officeDocument/2006/relationships/image" Target="../media/image137.png"/><Relationship Id="rId12" Type="http://schemas.openxmlformats.org/officeDocument/2006/relationships/image" Target="../media/image14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3.png"/><Relationship Id="rId11" Type="http://schemas.openxmlformats.org/officeDocument/2006/relationships/image" Target="../media/image144.png"/><Relationship Id="rId5" Type="http://schemas.openxmlformats.org/officeDocument/2006/relationships/image" Target="../media/image153.png"/><Relationship Id="rId15" Type="http://schemas.openxmlformats.org/officeDocument/2006/relationships/image" Target="../media/image150.png"/><Relationship Id="rId10" Type="http://schemas.openxmlformats.org/officeDocument/2006/relationships/image" Target="../media/image140.png"/><Relationship Id="rId4" Type="http://schemas.openxmlformats.org/officeDocument/2006/relationships/image" Target="../media/image152.png"/><Relationship Id="rId9" Type="http://schemas.openxmlformats.org/officeDocument/2006/relationships/image" Target="../media/image139.png"/><Relationship Id="rId14" Type="http://schemas.openxmlformats.org/officeDocument/2006/relationships/image" Target="../media/image149.pn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159.jpeg"/><Relationship Id="rId3" Type="http://schemas.openxmlformats.org/officeDocument/2006/relationships/hyperlink" Target="https://www.linkedin.com/in/chris-wood-phd-cissp-30222741/" TargetMode="External"/><Relationship Id="rId7" Type="http://schemas.openxmlformats.org/officeDocument/2006/relationships/hyperlink" Target="https://www.linkedin.com/in/marc-etienne-vargenau-b3814b55/"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58.jpeg"/><Relationship Id="rId5" Type="http://schemas.openxmlformats.org/officeDocument/2006/relationships/hyperlink" Target="https://www.linkedin.com/in/theipguru/" TargetMode="External"/><Relationship Id="rId4" Type="http://schemas.openxmlformats.org/officeDocument/2006/relationships/image" Target="../media/image157.jpeg"/><Relationship Id="rId9" Type="http://schemas.openxmlformats.org/officeDocument/2006/relationships/hyperlink" Target="https://openchainproject.org/processes#study-and-work-group"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3.xml"/><Relationship Id="rId4" Type="http://schemas.openxmlformats.org/officeDocument/2006/relationships/image" Target="../media/image165.png"/></Relationships>
</file>

<file path=ppt/slides/_rels/slide5.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34" Type="http://schemas.openxmlformats.org/officeDocument/2006/relationships/image" Target="../media/image45.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61.pn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png"/><Relationship Id="rId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28.png"/><Relationship Id="rId29" Type="http://schemas.openxmlformats.org/officeDocument/2006/relationships/image" Target="../media/image41.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png"/><Relationship Id="rId66" Type="http://schemas.openxmlformats.org/officeDocument/2006/relationships/image" Target="../media/image77.png"/><Relationship Id="rId5" Type="http://schemas.openxmlformats.org/officeDocument/2006/relationships/image" Target="../media/image17.png"/><Relationship Id="rId61" Type="http://schemas.openxmlformats.org/officeDocument/2006/relationships/image" Target="../media/image72.jpg"/><Relationship Id="rId19" Type="http://schemas.openxmlformats.org/officeDocument/2006/relationships/image" Target="../media/image31.jpeg"/><Relationship Id="rId14" Type="http://schemas.openxmlformats.org/officeDocument/2006/relationships/image" Target="../media/image26.jpe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jpg"/><Relationship Id="rId35" Type="http://schemas.openxmlformats.org/officeDocument/2006/relationships/image" Target="../media/image46.jpeg"/><Relationship Id="rId43" Type="http://schemas.openxmlformats.org/officeDocument/2006/relationships/image" Target="../media/image54.png"/><Relationship Id="rId48" Type="http://schemas.openxmlformats.org/officeDocument/2006/relationships/image" Target="../media/image59.gif"/><Relationship Id="rId56" Type="http://schemas.openxmlformats.org/officeDocument/2006/relationships/image" Target="../media/image67.png"/><Relationship Id="rId64" Type="http://schemas.openxmlformats.org/officeDocument/2006/relationships/image" Target="../media/image75.png"/><Relationship Id="rId8" Type="http://schemas.openxmlformats.org/officeDocument/2006/relationships/image" Target="../media/image20.png"/><Relationship Id="rId51" Type="http://schemas.openxmlformats.org/officeDocument/2006/relationships/image" Target="../media/image62.png"/><Relationship Id="rId3" Type="http://schemas.openxmlformats.org/officeDocument/2006/relationships/image" Target="../media/image15.png"/><Relationship Id="rId12" Type="http://schemas.openxmlformats.org/officeDocument/2006/relationships/image" Target="../media/image24.jpe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hyperlink" Target="https://www.pwc.de/en/digitale-transformation/pwc-bitkom-study-open-source-monitor-2021.pdf" TargetMode="External"/><Relationship Id="rId38" Type="http://schemas.openxmlformats.org/officeDocument/2006/relationships/image" Target="../media/image49.png"/><Relationship Id="rId46" Type="http://schemas.openxmlformats.org/officeDocument/2006/relationships/image" Target="../media/image57.pn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32.png"/><Relationship Id="rId41" Type="http://schemas.openxmlformats.org/officeDocument/2006/relationships/image" Target="../media/image52.jpg"/><Relationship Id="rId54" Type="http://schemas.openxmlformats.org/officeDocument/2006/relationships/image" Target="../media/image65.jpg"/><Relationship Id="rId62"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7.pn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22.png"/><Relationship Id="rId31" Type="http://schemas.openxmlformats.org/officeDocument/2006/relationships/image" Target="../media/image43.jpg"/><Relationship Id="rId44" Type="http://schemas.openxmlformats.org/officeDocument/2006/relationships/image" Target="../media/image55.png"/><Relationship Id="rId52" Type="http://schemas.openxmlformats.org/officeDocument/2006/relationships/image" Target="../media/image63.png"/><Relationship Id="rId60" Type="http://schemas.openxmlformats.org/officeDocument/2006/relationships/image" Target="../media/image71.png"/><Relationship Id="rId65" Type="http://schemas.openxmlformats.org/officeDocument/2006/relationships/image" Target="../media/image76.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jpeg"/><Relationship Id="rId18" Type="http://schemas.openxmlformats.org/officeDocument/2006/relationships/image" Target="../media/image30.png"/><Relationship Id="rId39" Type="http://schemas.openxmlformats.org/officeDocument/2006/relationships/image" Target="../media/image50.jpeg"/></Relationships>
</file>

<file path=ppt/slides/_rels/slide5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65.png"/><Relationship Id="rId2" Type="http://schemas.openxmlformats.org/officeDocument/2006/relationships/image" Target="../media/image179.png"/><Relationship Id="rId1" Type="http://schemas.openxmlformats.org/officeDocument/2006/relationships/slideLayout" Target="../slideLayouts/slideLayout3.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5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3.xml"/><Relationship Id="rId5" Type="http://schemas.openxmlformats.org/officeDocument/2006/relationships/image" Target="../media/image190.png"/><Relationship Id="rId4" Type="http://schemas.openxmlformats.org/officeDocument/2006/relationships/image" Target="../media/image189.png"/></Relationships>
</file>

<file path=ppt/slides/_rels/slide5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jpg"/><Relationship Id="rId34" Type="http://schemas.openxmlformats.org/officeDocument/2006/relationships/image" Target="../media/image111.png"/><Relationship Id="rId42" Type="http://schemas.openxmlformats.org/officeDocument/2006/relationships/image" Target="../media/image119.png"/><Relationship Id="rId7" Type="http://schemas.openxmlformats.org/officeDocument/2006/relationships/image" Target="../media/image84.png"/><Relationship Id="rId2" Type="http://schemas.openxmlformats.org/officeDocument/2006/relationships/notesSlide" Target="../notesSlides/notesSlide2.xml"/><Relationship Id="rId16" Type="http://schemas.openxmlformats.org/officeDocument/2006/relationships/image" Target="../media/image93.png"/><Relationship Id="rId20" Type="http://schemas.openxmlformats.org/officeDocument/2006/relationships/image" Target="../media/image97.jpg"/><Relationship Id="rId29" Type="http://schemas.openxmlformats.org/officeDocument/2006/relationships/image" Target="../media/image106.png"/><Relationship Id="rId41" Type="http://schemas.openxmlformats.org/officeDocument/2006/relationships/image" Target="../media/image118.png"/><Relationship Id="rId1" Type="http://schemas.openxmlformats.org/officeDocument/2006/relationships/slideLayout" Target="../slideLayouts/slideLayout11.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jpg"/><Relationship Id="rId19" Type="http://schemas.openxmlformats.org/officeDocument/2006/relationships/image" Target="../media/image96.png"/><Relationship Id="rId31" Type="http://schemas.openxmlformats.org/officeDocument/2006/relationships/image" Target="../media/image108.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s://docs.google.com/document/d/1XHztgMALwnu2D02bmWYyXeW3wE_Jw199/edit#heading=h.x3i92tls8mld"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97.jpg"/><Relationship Id="rId4" Type="http://schemas.openxmlformats.org/officeDocument/2006/relationships/image" Target="../media/image196.jpg"/></Relationships>
</file>

<file path=ppt/slides/_rels/slide6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openchainproject.org/featured/2025/05/09/openchain-telco-sbom-guide-version-1-1-now-available"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00.jpg"/><Relationship Id="rId4" Type="http://schemas.openxmlformats.org/officeDocument/2006/relationships/hyperlink" Target="https://github.com/OpenChain-Project/SBOM-sg/blob/main/Cross-Industry-SBOM-Quality-Guide/en/Cross-Industry-SBOM-Quality-Guide.m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OpenChain-Project/License-Compliance-Specification/blob/master/ISO-5230-2020/en/ISO-5230-2020.md"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57.jpeg"/><Relationship Id="rId5" Type="http://schemas.openxmlformats.org/officeDocument/2006/relationships/hyperlink" Target="https://github.com/OpenChain-Project/License-Compliance-Specification/issues?q=is%3Aissue+is%3Aclosed" TargetMode="External"/><Relationship Id="rId4" Type="http://schemas.openxmlformats.org/officeDocument/2006/relationships/hyperlink" Target="https://github.com/OpenChain-Project/License-Compliance-Specification/blob/master/3.0/en/openchain-license-compliance-3.0.md"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157.jpeg"/><Relationship Id="rId4" Type="http://schemas.openxmlformats.org/officeDocument/2006/relationships/image" Target="../media/image205.png"/></Relationships>
</file>

<file path=ppt/slides/_rels/slide8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57.jpeg"/><Relationship Id="rId4" Type="http://schemas.openxmlformats.org/officeDocument/2006/relationships/image" Target="../media/image207.png"/></Relationships>
</file>

<file path=ppt/slides/_rels/slide8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157.jpeg"/><Relationship Id="rId4" Type="http://schemas.openxmlformats.org/officeDocument/2006/relationships/image" Target="../media/image209.png"/></Relationships>
</file>

<file path=ppt/slides/_rels/slide8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157.jpeg"/><Relationship Id="rId4" Type="http://schemas.openxmlformats.org/officeDocument/2006/relationships/image" Target="../media/image211.png"/></Relationships>
</file>

<file path=ppt/slides/_rels/slide8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157.jpeg"/><Relationship Id="rId4" Type="http://schemas.openxmlformats.org/officeDocument/2006/relationships/image" Target="../media/image213.png"/></Relationships>
</file>

<file path=ppt/slides/_rels/slide88.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OpenChain-Project/Security-Assurance-Specification/blob/main/Security-Assurance-Specification/ISO-18974/en/ISO-18974.md"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57.jpeg"/><Relationship Id="rId5" Type="http://schemas.openxmlformats.org/officeDocument/2006/relationships/hyperlink" Target="https://github.com/OpenChain-Project/Security-Assurance-Specification/issues?q=is%3Aissue+is%3Aclosed" TargetMode="External"/><Relationship Id="rId4" Type="http://schemas.openxmlformats.org/officeDocument/2006/relationships/hyperlink" Target="https://github.com/OpenChain-Project/Security-Assurance-Specification/blob/main/Security-Assurance-Specification/2.0/en/openchain-security-specification-2.0.m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157.jpeg"/><Relationship Id="rId4" Type="http://schemas.openxmlformats.org/officeDocument/2006/relationships/image" Target="../media/image215.png"/></Relationships>
</file>

<file path=ppt/slides/_rels/slide9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57.jpeg"/><Relationship Id="rId4" Type="http://schemas.openxmlformats.org/officeDocument/2006/relationships/image" Target="../media/image217.png"/></Relationships>
</file>

<file path=ppt/slides/_rels/slide9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157.jpeg"/><Relationship Id="rId4" Type="http://schemas.openxmlformats.org/officeDocument/2006/relationships/image" Target="../media/image219.png"/></Relationships>
</file>

<file path=ppt/slides/_rels/slide9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157.jpeg"/><Relationship Id="rId4" Type="http://schemas.openxmlformats.org/officeDocument/2006/relationships/image" Target="../media/image2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OpenChain Project</a:t>
            </a:r>
          </a:p>
        </p:txBody>
      </p:sp>
      <p:sp>
        <p:nvSpPr>
          <p:cNvPr id="3" name="Subtitle 2">
            <a:extLst>
              <a:ext uri="{FF2B5EF4-FFF2-40B4-BE49-F238E27FC236}">
                <a16:creationId xmlns:a16="http://schemas.microsoft.com/office/drawing/2014/main" id="{57ADAC6C-A094-DE2D-4340-F79823009CC6}"/>
              </a:ext>
            </a:extLst>
          </p:cNvPr>
          <p:cNvSpPr>
            <a:spLocks noGrp="1"/>
          </p:cNvSpPr>
          <p:nvPr>
            <p:ph type="subTitle" idx="1"/>
          </p:nvPr>
        </p:nvSpPr>
        <p:spPr/>
        <p:txBody>
          <a:bodyPr>
            <a:normAutofit fontScale="92500" lnSpcReduction="20000"/>
          </a:bodyPr>
          <a:lstStyle/>
          <a:p>
            <a:r>
              <a:rPr lang="en-US" dirty="0"/>
              <a:t>Understanding How We Build A More Trusted Open Source Supply Chain</a:t>
            </a:r>
          </a:p>
        </p:txBody>
      </p:sp>
    </p:spTree>
    <p:extLst>
      <p:ext uri="{BB962C8B-B14F-4D97-AF65-F5344CB8AC3E}">
        <p14:creationId xmlns:p14="http://schemas.microsoft.com/office/powerpoint/2010/main" val="43580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0298-AFB9-B250-4068-176DAA305CD7}"/>
              </a:ext>
            </a:extLst>
          </p:cNvPr>
          <p:cNvSpPr>
            <a:spLocks noGrp="1"/>
          </p:cNvSpPr>
          <p:nvPr>
            <p:ph type="title"/>
          </p:nvPr>
        </p:nvSpPr>
        <p:spPr/>
        <p:txBody>
          <a:bodyPr>
            <a:normAutofit fontScale="90000"/>
          </a:bodyPr>
          <a:lstStyle/>
          <a:p>
            <a:r>
              <a:rPr lang="en-JP" dirty="0"/>
              <a:t>The Value of O</a:t>
            </a:r>
            <a:r>
              <a:rPr lang="en-US" dirty="0"/>
              <a:t>p</a:t>
            </a:r>
            <a:r>
              <a:rPr lang="en-JP" dirty="0"/>
              <a:t>en Source Software</a:t>
            </a:r>
          </a:p>
        </p:txBody>
      </p:sp>
      <p:sp>
        <p:nvSpPr>
          <p:cNvPr id="3" name="Text Placeholder 2">
            <a:extLst>
              <a:ext uri="{FF2B5EF4-FFF2-40B4-BE49-F238E27FC236}">
                <a16:creationId xmlns:a16="http://schemas.microsoft.com/office/drawing/2014/main" id="{0311ED22-8FCC-2003-287D-8A2CD35C4140}"/>
              </a:ext>
            </a:extLst>
          </p:cNvPr>
          <p:cNvSpPr>
            <a:spLocks noGrp="1"/>
          </p:cNvSpPr>
          <p:nvPr>
            <p:ph type="body" idx="1"/>
          </p:nvPr>
        </p:nvSpPr>
        <p:spPr/>
        <p:txBody>
          <a:bodyPr/>
          <a:lstStyle/>
          <a:p>
            <a:r>
              <a:rPr lang="en-US" dirty="0"/>
              <a:t>The supply-side value of widely-used OSS is $4.15 billion</a:t>
            </a:r>
          </a:p>
          <a:p>
            <a:endParaRPr lang="en-US" dirty="0"/>
          </a:p>
          <a:p>
            <a:r>
              <a:rPr lang="en-US" dirty="0"/>
              <a:t>The demand-side value is $8.8 trillion. </a:t>
            </a:r>
          </a:p>
          <a:p>
            <a:endParaRPr lang="en-US" dirty="0"/>
          </a:p>
          <a:p>
            <a:r>
              <a:rPr lang="en-US" dirty="0"/>
              <a:t>Companies would need to spend 3.5 times more on software if OSS did not exist.</a:t>
            </a:r>
            <a:endParaRPr lang="en-JP" dirty="0"/>
          </a:p>
        </p:txBody>
      </p:sp>
      <p:pic>
        <p:nvPicPr>
          <p:cNvPr id="7" name="Picture 6" descr="A logo with text on it&#10;&#10;AI-generated content may be incorrect.">
            <a:extLst>
              <a:ext uri="{FF2B5EF4-FFF2-40B4-BE49-F238E27FC236}">
                <a16:creationId xmlns:a16="http://schemas.microsoft.com/office/drawing/2014/main" id="{C3F6B032-1D4C-3886-02E9-8FC681963456}"/>
              </a:ext>
            </a:extLst>
          </p:cNvPr>
          <p:cNvPicPr>
            <a:picLocks noChangeAspect="1"/>
          </p:cNvPicPr>
          <p:nvPr/>
        </p:nvPicPr>
        <p:blipFill>
          <a:blip r:embed="rId2"/>
          <a:stretch>
            <a:fillRect/>
          </a:stretch>
        </p:blipFill>
        <p:spPr>
          <a:xfrm>
            <a:off x="5469165" y="3321359"/>
            <a:ext cx="3696607" cy="1843913"/>
          </a:xfrm>
          <a:prstGeom prst="rect">
            <a:avLst/>
          </a:prstGeom>
        </p:spPr>
      </p:pic>
      <p:pic>
        <p:nvPicPr>
          <p:cNvPr id="10" name="Picture 9">
            <a:extLst>
              <a:ext uri="{FF2B5EF4-FFF2-40B4-BE49-F238E27FC236}">
                <a16:creationId xmlns:a16="http://schemas.microsoft.com/office/drawing/2014/main" id="{872A44ED-0F8E-03A4-BDF0-C5833102039F}"/>
              </a:ext>
            </a:extLst>
          </p:cNvPr>
          <p:cNvPicPr>
            <a:picLocks noChangeAspect="1"/>
          </p:cNvPicPr>
          <p:nvPr/>
        </p:nvPicPr>
        <p:blipFill>
          <a:blip r:embed="rId3"/>
          <a:srcRect/>
          <a:stretch/>
        </p:blipFill>
        <p:spPr>
          <a:xfrm>
            <a:off x="7684407" y="0"/>
            <a:ext cx="1459593" cy="1459593"/>
          </a:xfrm>
          <a:prstGeom prst="rect">
            <a:avLst/>
          </a:prstGeom>
        </p:spPr>
      </p:pic>
    </p:spTree>
    <p:extLst>
      <p:ext uri="{BB962C8B-B14F-4D97-AF65-F5344CB8AC3E}">
        <p14:creationId xmlns:p14="http://schemas.microsoft.com/office/powerpoint/2010/main" val="223934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4086515" y="4747517"/>
            <a:ext cx="3481156" cy="253916"/>
          </a:xfrm>
          <a:prstGeom prst="rect">
            <a:avLst/>
          </a:prstGeom>
          <a:noFill/>
        </p:spPr>
        <p:txBody>
          <a:bodyPr wrap="square" rtlCol="0">
            <a:spAutoFit/>
          </a:bodyPr>
          <a:lstStyle/>
          <a:p>
            <a:pPr algn="r"/>
            <a:r>
              <a:rPr lang="en-US" sz="1050" dirty="0">
                <a:solidFill>
                  <a:schemeClr val="tx1"/>
                </a:solidFill>
              </a:rPr>
              <a:t>Synopsys Open Source Trends OSSRA Report 2022</a:t>
            </a:r>
            <a:endParaRPr lang="en-JP" sz="1050" dirty="0">
              <a:solidFill>
                <a:schemeClr val="tx1"/>
              </a:solidFill>
            </a:endParaRPr>
          </a:p>
        </p:txBody>
      </p:sp>
      <p:sp>
        <p:nvSpPr>
          <p:cNvPr id="9" name="Title 8">
            <a:extLst>
              <a:ext uri="{FF2B5EF4-FFF2-40B4-BE49-F238E27FC236}">
                <a16:creationId xmlns:a16="http://schemas.microsoft.com/office/drawing/2014/main" id="{7F366851-B82C-7386-43F1-998B9ACB8C5B}"/>
              </a:ext>
            </a:extLst>
          </p:cNvPr>
          <p:cNvSpPr>
            <a:spLocks noGrp="1"/>
          </p:cNvSpPr>
          <p:nvPr>
            <p:ph type="title"/>
          </p:nvPr>
        </p:nvSpPr>
        <p:spPr/>
        <p:txBody>
          <a:bodyPr>
            <a:normAutofit fontScale="90000"/>
          </a:bodyPr>
          <a:lstStyle/>
          <a:p>
            <a:r>
              <a:rPr lang="en-US" dirty="0"/>
              <a:t>Global Codebase Statistics</a:t>
            </a:r>
            <a:endParaRPr lang="en-JP" dirty="0"/>
          </a:p>
        </p:txBody>
      </p:sp>
      <p:sp>
        <p:nvSpPr>
          <p:cNvPr id="11" name="Text Placeholder 10">
            <a:extLst>
              <a:ext uri="{FF2B5EF4-FFF2-40B4-BE49-F238E27FC236}">
                <a16:creationId xmlns:a16="http://schemas.microsoft.com/office/drawing/2014/main" id="{B243E98C-BFBC-3D62-DC05-305E81635112}"/>
              </a:ext>
            </a:extLst>
          </p:cNvPr>
          <p:cNvSpPr>
            <a:spLocks noGrp="1"/>
          </p:cNvSpPr>
          <p:nvPr>
            <p:ph type="body" idx="1"/>
          </p:nvPr>
        </p:nvSpPr>
        <p:spPr/>
        <p:txBody>
          <a:bodyPr>
            <a:normAutofit/>
          </a:bodyPr>
          <a:lstStyle/>
          <a:p>
            <a:r>
              <a:rPr lang="en-US" sz="2400" dirty="0"/>
              <a:t>Over 93% use open source</a:t>
            </a:r>
          </a:p>
          <a:p>
            <a:endParaRPr lang="en-US" sz="2400" dirty="0"/>
          </a:p>
          <a:p>
            <a:r>
              <a:rPr lang="en-US" sz="2400" dirty="0"/>
              <a:t>53% have license compliance issues</a:t>
            </a:r>
          </a:p>
          <a:p>
            <a:endParaRPr lang="en-US" sz="2400" dirty="0"/>
          </a:p>
          <a:p>
            <a:r>
              <a:rPr lang="en-US" sz="2400" dirty="0"/>
              <a:t>81% have security issues</a:t>
            </a:r>
          </a:p>
        </p:txBody>
      </p:sp>
      <p:pic>
        <p:nvPicPr>
          <p:cNvPr id="16" name="Picture 15" descr="A qr code with black squares&#10;&#10;AI-generated content may be incorrect.">
            <a:extLst>
              <a:ext uri="{FF2B5EF4-FFF2-40B4-BE49-F238E27FC236}">
                <a16:creationId xmlns:a16="http://schemas.microsoft.com/office/drawing/2014/main" id="{1156B377-ACE2-3120-417D-C5BEDC166062}"/>
              </a:ext>
            </a:extLst>
          </p:cNvPr>
          <p:cNvPicPr>
            <a:picLocks noChangeAspect="1"/>
          </p:cNvPicPr>
          <p:nvPr/>
        </p:nvPicPr>
        <p:blipFill>
          <a:blip r:embed="rId3"/>
          <a:stretch>
            <a:fillRect/>
          </a:stretch>
        </p:blipFill>
        <p:spPr>
          <a:xfrm>
            <a:off x="7567671" y="3556000"/>
            <a:ext cx="1587500" cy="1587500"/>
          </a:xfrm>
          <a:prstGeom prst="rect">
            <a:avLst/>
          </a:prstGeom>
        </p:spPr>
      </p:pic>
    </p:spTree>
    <p:extLst>
      <p:ext uri="{BB962C8B-B14F-4D97-AF65-F5344CB8AC3E}">
        <p14:creationId xmlns:p14="http://schemas.microsoft.com/office/powerpoint/2010/main" val="283665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3D795-9CA8-37A7-09E7-998C95CF4671}"/>
              </a:ext>
            </a:extLst>
          </p:cNvPr>
          <p:cNvSpPr>
            <a:spLocks noGrp="1"/>
          </p:cNvSpPr>
          <p:nvPr>
            <p:ph type="title"/>
          </p:nvPr>
        </p:nvSpPr>
        <p:spPr/>
        <p:txBody>
          <a:bodyPr>
            <a:normAutofit fontScale="90000"/>
          </a:bodyPr>
          <a:lstStyle/>
          <a:p>
            <a:r>
              <a:rPr lang="en-JP" dirty="0"/>
              <a:t>So, Inevitably…</a:t>
            </a:r>
          </a:p>
        </p:txBody>
      </p:sp>
      <p:pic>
        <p:nvPicPr>
          <p:cNvPr id="5" name="Picture 4" descr="A screenshot of a computer&#10;&#10;AI-generated content may be incorrect.">
            <a:extLst>
              <a:ext uri="{FF2B5EF4-FFF2-40B4-BE49-F238E27FC236}">
                <a16:creationId xmlns:a16="http://schemas.microsoft.com/office/drawing/2014/main" id="{61DA055F-7217-28CF-3271-2A49B55D22C0}"/>
              </a:ext>
            </a:extLst>
          </p:cNvPr>
          <p:cNvPicPr>
            <a:picLocks noChangeAspect="1"/>
          </p:cNvPicPr>
          <p:nvPr/>
        </p:nvPicPr>
        <p:blipFill>
          <a:blip r:embed="rId2"/>
          <a:stretch>
            <a:fillRect/>
          </a:stretch>
        </p:blipFill>
        <p:spPr>
          <a:xfrm>
            <a:off x="2125401" y="2624799"/>
            <a:ext cx="4316735" cy="2445603"/>
          </a:xfrm>
          <a:prstGeom prst="rect">
            <a:avLst/>
          </a:prstGeom>
          <a:effectLst>
            <a:outerShdw blurRad="63500" sx="102000" sy="102000" algn="ctr" rotWithShape="0">
              <a:prstClr val="black">
                <a:alpha val="40000"/>
              </a:prstClr>
            </a:outerShdw>
          </a:effectLst>
        </p:spPr>
      </p:pic>
      <p:pic>
        <p:nvPicPr>
          <p:cNvPr id="7" name="Picture 6" descr="A person sitting on a chair with a computer&#10;&#10;AI-generated content may be incorrect.">
            <a:extLst>
              <a:ext uri="{FF2B5EF4-FFF2-40B4-BE49-F238E27FC236}">
                <a16:creationId xmlns:a16="http://schemas.microsoft.com/office/drawing/2014/main" id="{0BB43805-539F-AD73-46AC-A7985F056638}"/>
              </a:ext>
            </a:extLst>
          </p:cNvPr>
          <p:cNvPicPr>
            <a:picLocks noChangeAspect="1"/>
          </p:cNvPicPr>
          <p:nvPr/>
        </p:nvPicPr>
        <p:blipFill>
          <a:blip r:embed="rId3"/>
          <a:stretch>
            <a:fillRect/>
          </a:stretch>
        </p:blipFill>
        <p:spPr>
          <a:xfrm>
            <a:off x="6518336" y="25801"/>
            <a:ext cx="2625664" cy="3821800"/>
          </a:xfrm>
          <a:prstGeom prst="rect">
            <a:avLst/>
          </a:prstGeom>
          <a:effectLst>
            <a:outerShdw blurRad="63500" sx="102000" sy="102000" algn="ctr" rotWithShape="0">
              <a:prstClr val="black">
                <a:alpha val="40000"/>
              </a:prstClr>
            </a:outerShdw>
          </a:effectLst>
        </p:spPr>
      </p:pic>
      <p:pic>
        <p:nvPicPr>
          <p:cNvPr id="9" name="Picture 8" descr="A screenshot of a project&#10;&#10;AI-generated content may be incorrect.">
            <a:extLst>
              <a:ext uri="{FF2B5EF4-FFF2-40B4-BE49-F238E27FC236}">
                <a16:creationId xmlns:a16="http://schemas.microsoft.com/office/drawing/2014/main" id="{11204062-5E04-0442-069D-CA255CA447F8}"/>
              </a:ext>
            </a:extLst>
          </p:cNvPr>
          <p:cNvPicPr>
            <a:picLocks noChangeAspect="1"/>
          </p:cNvPicPr>
          <p:nvPr/>
        </p:nvPicPr>
        <p:blipFill>
          <a:blip r:embed="rId4"/>
          <a:stretch>
            <a:fillRect/>
          </a:stretch>
        </p:blipFill>
        <p:spPr>
          <a:xfrm>
            <a:off x="1" y="1199504"/>
            <a:ext cx="6442136" cy="13304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73021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CAE7A-964E-D700-97E7-F57D0588D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B0B92-90CC-2CB4-D515-C307B7408023}"/>
              </a:ext>
            </a:extLst>
          </p:cNvPr>
          <p:cNvSpPr>
            <a:spLocks noGrp="1"/>
          </p:cNvSpPr>
          <p:nvPr>
            <p:ph type="ctrTitle"/>
          </p:nvPr>
        </p:nvSpPr>
        <p:spPr>
          <a:xfrm>
            <a:off x="598100" y="1226378"/>
            <a:ext cx="6378700" cy="1894500"/>
          </a:xfrm>
        </p:spPr>
        <p:txBody>
          <a:bodyPr>
            <a:normAutofit fontScale="90000"/>
          </a:bodyPr>
          <a:lstStyle/>
          <a:p>
            <a:r>
              <a:rPr lang="en-US" dirty="0"/>
              <a:t>We Needed To Improve Trust In The Supply Chain</a:t>
            </a:r>
          </a:p>
        </p:txBody>
      </p:sp>
    </p:spTree>
    <p:extLst>
      <p:ext uri="{BB962C8B-B14F-4D97-AF65-F5344CB8AC3E}">
        <p14:creationId xmlns:p14="http://schemas.microsoft.com/office/powerpoint/2010/main" val="1539138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837B-DC9E-379D-98D3-A700D8699E79}"/>
              </a:ext>
            </a:extLst>
          </p:cNvPr>
          <p:cNvSpPr>
            <a:spLocks noGrp="1"/>
          </p:cNvSpPr>
          <p:nvPr>
            <p:ph type="title"/>
          </p:nvPr>
        </p:nvSpPr>
        <p:spPr/>
        <p:txBody>
          <a:bodyPr>
            <a:normAutofit fontScale="90000"/>
          </a:bodyPr>
          <a:lstStyle/>
          <a:p>
            <a:r>
              <a:rPr lang="en-JP" dirty="0"/>
              <a:t>Projects Working On This Emerged…</a:t>
            </a:r>
          </a:p>
        </p:txBody>
      </p:sp>
      <p:pic>
        <p:nvPicPr>
          <p:cNvPr id="5" name="Graphic 4">
            <a:extLst>
              <a:ext uri="{FF2B5EF4-FFF2-40B4-BE49-F238E27FC236}">
                <a16:creationId xmlns:a16="http://schemas.microsoft.com/office/drawing/2014/main" id="{608BF452-E2D5-D280-F3BD-2DE03C291A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7533" y="2122564"/>
            <a:ext cx="3363136" cy="898372"/>
          </a:xfrm>
          <a:prstGeom prst="rect">
            <a:avLst/>
          </a:prstGeom>
        </p:spPr>
      </p:pic>
      <p:pic>
        <p:nvPicPr>
          <p:cNvPr id="7" name="Picture 6" descr="A logo with blue and orange circles&#10;&#10;AI-generated content may be incorrect.">
            <a:extLst>
              <a:ext uri="{FF2B5EF4-FFF2-40B4-BE49-F238E27FC236}">
                <a16:creationId xmlns:a16="http://schemas.microsoft.com/office/drawing/2014/main" id="{7D494920-D0DA-72F3-DED3-F2BE9AED57E3}"/>
              </a:ext>
            </a:extLst>
          </p:cNvPr>
          <p:cNvPicPr>
            <a:picLocks noChangeAspect="1"/>
          </p:cNvPicPr>
          <p:nvPr/>
        </p:nvPicPr>
        <p:blipFill>
          <a:blip r:embed="rId4"/>
          <a:stretch>
            <a:fillRect/>
          </a:stretch>
        </p:blipFill>
        <p:spPr>
          <a:xfrm>
            <a:off x="5053332" y="1628275"/>
            <a:ext cx="2942825" cy="1684348"/>
          </a:xfrm>
          <a:prstGeom prst="rect">
            <a:avLst/>
          </a:prstGeom>
        </p:spPr>
      </p:pic>
      <p:sp>
        <p:nvSpPr>
          <p:cNvPr id="10" name="TextBox 9">
            <a:extLst>
              <a:ext uri="{FF2B5EF4-FFF2-40B4-BE49-F238E27FC236}">
                <a16:creationId xmlns:a16="http://schemas.microsoft.com/office/drawing/2014/main" id="{05A0E9C2-50D8-1DCF-CB02-BD8E25BD7521}"/>
              </a:ext>
            </a:extLst>
          </p:cNvPr>
          <p:cNvSpPr txBox="1"/>
          <p:nvPr/>
        </p:nvSpPr>
        <p:spPr>
          <a:xfrm>
            <a:off x="1710031" y="3615320"/>
            <a:ext cx="1398140" cy="307777"/>
          </a:xfrm>
          <a:prstGeom prst="rect">
            <a:avLst/>
          </a:prstGeom>
          <a:noFill/>
        </p:spPr>
        <p:txBody>
          <a:bodyPr wrap="none" rtlCol="0">
            <a:spAutoFit/>
          </a:bodyPr>
          <a:lstStyle/>
          <a:p>
            <a:r>
              <a:rPr lang="en-JP" dirty="0"/>
              <a:t>2010 onward…</a:t>
            </a:r>
          </a:p>
        </p:txBody>
      </p:sp>
      <p:sp>
        <p:nvSpPr>
          <p:cNvPr id="11" name="TextBox 10">
            <a:extLst>
              <a:ext uri="{FF2B5EF4-FFF2-40B4-BE49-F238E27FC236}">
                <a16:creationId xmlns:a16="http://schemas.microsoft.com/office/drawing/2014/main" id="{18AF2BB1-B26D-842A-C6DA-418B94701D71}"/>
              </a:ext>
            </a:extLst>
          </p:cNvPr>
          <p:cNvSpPr txBox="1"/>
          <p:nvPr/>
        </p:nvSpPr>
        <p:spPr>
          <a:xfrm>
            <a:off x="5825674" y="3615319"/>
            <a:ext cx="1398140" cy="307777"/>
          </a:xfrm>
          <a:prstGeom prst="rect">
            <a:avLst/>
          </a:prstGeom>
          <a:noFill/>
        </p:spPr>
        <p:txBody>
          <a:bodyPr wrap="none" rtlCol="0">
            <a:spAutoFit/>
          </a:bodyPr>
          <a:lstStyle/>
          <a:p>
            <a:r>
              <a:rPr lang="en-JP" dirty="0"/>
              <a:t>2015 onward…</a:t>
            </a:r>
          </a:p>
        </p:txBody>
      </p:sp>
    </p:spTree>
    <p:extLst>
      <p:ext uri="{BB962C8B-B14F-4D97-AF65-F5344CB8AC3E}">
        <p14:creationId xmlns:p14="http://schemas.microsoft.com/office/powerpoint/2010/main" val="2278410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What is the </a:t>
            </a:r>
            <a:br>
              <a:rPr lang="en-US" dirty="0"/>
            </a:br>
            <a:r>
              <a:rPr lang="en-US" dirty="0"/>
              <a:t>Supply Chain?</a:t>
            </a:r>
          </a:p>
        </p:txBody>
      </p:sp>
    </p:spTree>
    <p:extLst>
      <p:ext uri="{BB962C8B-B14F-4D97-AF65-F5344CB8AC3E}">
        <p14:creationId xmlns:p14="http://schemas.microsoft.com/office/powerpoint/2010/main" val="723954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EACAEB4-0324-B13C-C6CD-FF78AC789E8B}"/>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74E19C26-B6FF-00FC-54E7-D3994FDDD0C5}"/>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4CC6A42-228F-87A8-237E-0CC0E97244DF}"/>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C01AA-4BAD-09FC-A856-E161922BAFA7}"/>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DD3CEE3-A9B1-E42D-BDB7-2E52EE1FA14E}"/>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AD547C-439C-8A9D-118A-93B6543445A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7AD2868-F1E9-D375-BED7-1630DED7BA3C}"/>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C3E817F-D218-A75B-AA24-C441DE0F5AD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F96C99B-C52A-4539-DB22-2E12D3F8865F}"/>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9225ABD-9F3F-E0F1-3CF5-49FA508C49D3}"/>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D1BA710-BEF7-CD5F-7232-B92666264FD1}"/>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4BE20B-0388-BE8C-7D4C-7784A6EC0EFE}"/>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663367-9017-F756-58FD-1D9D0A11518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AEFF9E-3D8B-85CB-2F09-741381EC1C2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2F7AEE-F2CB-C6A0-7FAF-C7E379D6C1A7}"/>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57435A-56C9-6183-2AE4-6FD8FA39CBFE}"/>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8360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9DBBA-51AE-DA3D-AB0B-2FBD464F4461}"/>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4390C2C-D874-A7E6-6771-99CB84F972FC}"/>
              </a:ext>
            </a:extLst>
          </p:cNvPr>
          <p:cNvGrpSpPr/>
          <p:nvPr/>
        </p:nvGrpSpPr>
        <p:grpSpPr>
          <a:xfrm>
            <a:off x="1594184" y="-923103"/>
            <a:ext cx="6675521" cy="6521798"/>
            <a:chOff x="3168316" y="1281810"/>
            <a:chExt cx="3120187" cy="3451690"/>
          </a:xfrm>
        </p:grpSpPr>
        <p:cxnSp>
          <p:nvCxnSpPr>
            <p:cNvPr id="10" name="Straight Arrow Connector 9">
              <a:extLst>
                <a:ext uri="{FF2B5EF4-FFF2-40B4-BE49-F238E27FC236}">
                  <a16:creationId xmlns:a16="http://schemas.microsoft.com/office/drawing/2014/main" id="{A0A6BE85-87CA-1ED6-6FCC-41B9C3FC80D2}"/>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C9284821-9467-EF40-A6ED-706B316C623E}"/>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541C4EB-F46E-904F-9DC1-70C182EEBEAB}"/>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0FBAC19-125D-4D7B-C572-0B240672CCCA}"/>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6EA7C246-E131-3D03-1549-180CAEBE283E}"/>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BEF81D0-184D-0821-4A6D-788011C4697B}"/>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A97C89-38E3-D157-4B7E-7C41AA875DDE}"/>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5E8B8C7-6364-82E9-D77A-CBE8546BF425}"/>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73A4CC4-6FC4-02C0-9D26-E2685C4C399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468FC4F-806D-5265-EC16-583777EB073C}"/>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C4C3C6F-5180-63DD-6663-A702E5F74BD5}"/>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DE1AB1-E107-BEDD-8F88-26BD31E8E036}"/>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5425674-7B07-131F-CD9A-E4DF614A0404}"/>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DE1658-CA8D-5E8C-CAE6-51F70033637F}"/>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B6E80CD-AFEA-BCEF-BB81-5AD66CCB4298}"/>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6675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83C0-0BAB-85CC-6C9B-C02E8E004D17}"/>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CBD2E6C3-EF18-D5C5-4FA9-F58FF25938A3}"/>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2B921CDF-80A7-95EB-DD74-5B2F32FB1633}"/>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6A7E0AF1-C22B-679E-0975-CE14BCCA9242}"/>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F400745-19D0-1461-1958-A18DA76CC0B4}"/>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9F3055-9D46-D4FE-11EC-57E45B107512}"/>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30E3371-332A-5D79-B1E2-A9F9F1886E3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C2A8837-5566-D31A-8D37-9554220A05B2}"/>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A30E1BC-C31B-A172-2809-7C694844FAA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6CCBEA-CA0E-8E89-75FB-45C9A14AE3A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FA4AA60-4B99-8A69-1F0D-856EC67AFAF8}"/>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49E685-7191-94A3-BB5E-11465CD0128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17CDC92-26B0-4E32-1C6C-479CA7C3DD1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DF9BA1-8955-A17F-E0BD-67CF27E0DB7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E3FF0AE-EA82-044C-F0DD-0FD1658C503C}"/>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0CFDE6-A7F2-F66D-94A1-B727447763D2}"/>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39FC2C-DF9A-5BC1-B652-7BE9F9B374B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1478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84E8F-6C0B-8AA2-6C8D-935456E9CD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D1A89EA-272D-D86F-E567-6C4C0C6C5D8D}"/>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A909ECA2-2144-12F8-BB4A-143411A69B1F}"/>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AE8C23D7-EEA2-2457-F28F-8FDB558645CD}"/>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114FAD1-B7D9-AFDF-B3B6-3A30070B209F}"/>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20DD977-C63C-A0C9-6B71-34111E9497F6}"/>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E9F78B6-8C86-5C60-79DD-E8DC744174DA}"/>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30825BD-572A-BAB9-894F-8C34DD78BFDA}"/>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99D6B64-7D59-F219-A598-72F5BF9B23C5}"/>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FC7DB4-BA29-05C6-7FED-527ED06DFB73}"/>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4DED3D3-E664-927D-4B20-DE76C003503D}"/>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99E0F6-4147-7136-3C09-73DDB6B8D99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F5622AB-18E3-45C8-9817-C2FD1A9D565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70E075-5EBE-8BAC-9C94-DB39248A7020}"/>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614BE5-1FAE-DFDB-7E51-7D963600110A}"/>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91D9DB-94FD-C83B-1CF2-90AC2C55B10A}"/>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062E67-13B9-8BF3-3EEB-3903B3666AD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Rounded Rectangle 1">
            <a:extLst>
              <a:ext uri="{FF2B5EF4-FFF2-40B4-BE49-F238E27FC236}">
                <a16:creationId xmlns:a16="http://schemas.microsoft.com/office/drawing/2014/main" id="{C0450DA2-5346-3EBD-AFC6-BC5605AB867A}"/>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69E788D0-C0C8-782C-1D8B-7BB934D92F7B}"/>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639D4BF-7C46-4E65-3784-F3260E19680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1595AA0A-2678-A7CC-3543-6BEF9838276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980F1E4-C955-DA7C-8123-1255A5CFB68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41F30C9-3EB5-1DCC-FFB1-699A8ADE0520}"/>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A2B74B9-E101-29B0-54FB-8D30381F3C4D}"/>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A96143A4-A7FB-CE17-7C9A-D8FCD4E8916E}"/>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FE769A2B-5D67-5CBA-F5AB-6513FDD58EFE}"/>
              </a:ext>
            </a:extLst>
          </p:cNvPr>
          <p:cNvCxnSpPr>
            <a:stCxn id="25" idx="0"/>
            <a:endCxn id="21" idx="2"/>
          </p:cNvCxnSpPr>
          <p:nvPr/>
        </p:nvCxnSpPr>
        <p:spPr>
          <a:xfrm flipV="1">
            <a:off x="4300288" y="2928073"/>
            <a:ext cx="0" cy="316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1C83A4F-65F0-97C1-D8AC-38A58A4C159C}"/>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E38EBB8-186B-EF7B-6BC7-F65CC1CB408A}"/>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8F57D30-3528-0C18-19C3-81831CF6F349}"/>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484673-0AC8-AA26-1EEE-E236FD8CA459}"/>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C0347F-946A-21AA-942F-9F4A7B567838}"/>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A2FD5A8-2ECF-2037-7FB6-7D9EB5C2D66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18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OpenChain Vision + Mission</a:t>
            </a:r>
          </a:p>
        </p:txBody>
      </p:sp>
      <p:sp>
        <p:nvSpPr>
          <p:cNvPr id="3" name="Text Placeholder 2">
            <a:extLst>
              <a:ext uri="{FF2B5EF4-FFF2-40B4-BE49-F238E27FC236}">
                <a16:creationId xmlns:a16="http://schemas.microsoft.com/office/drawing/2014/main" id="{9A2FEC43-F4C1-9E13-0BBE-8C91A29C42C2}"/>
              </a:ext>
            </a:extLst>
          </p:cNvPr>
          <p:cNvSpPr>
            <a:spLocks noGrp="1"/>
          </p:cNvSpPr>
          <p:nvPr>
            <p:ph type="body" idx="1"/>
          </p:nvPr>
        </p:nvSpPr>
        <p:spPr/>
        <p:txBody>
          <a:bodyPr>
            <a:normAutofit/>
          </a:bodyPr>
          <a:lstStyle/>
          <a:p>
            <a:pPr marL="114297" indent="0">
              <a:buNone/>
            </a:pPr>
            <a:r>
              <a:rPr lang="en-US" b="1" dirty="0"/>
              <a:t>Our vision is a trusted supply chain and our mission is to make that happen.</a:t>
            </a:r>
          </a:p>
          <a:p>
            <a:pPr marL="114297" indent="0">
              <a:buNone/>
            </a:pPr>
            <a:endParaRPr lang="en-US" dirty="0"/>
          </a:p>
          <a:p>
            <a:pPr marL="114297" indent="0">
              <a:buNone/>
            </a:pPr>
            <a:r>
              <a:rPr lang="en-US" dirty="0"/>
              <a:t>Everything we have created – standards, community and reference material – is in service of our purpose and our mission.</a:t>
            </a:r>
          </a:p>
          <a:p>
            <a:pPr marL="114297" indent="0">
              <a:buNone/>
            </a:pPr>
            <a:endParaRPr lang="en-US" dirty="0"/>
          </a:p>
          <a:p>
            <a:pPr marL="114297" indent="0">
              <a:buNone/>
            </a:pPr>
            <a:r>
              <a:rPr lang="en-US" dirty="0"/>
              <a:t>Outcomes: cheaper, faster, more efficient… for everyone.</a:t>
            </a:r>
          </a:p>
        </p:txBody>
      </p:sp>
      <p:sp>
        <p:nvSpPr>
          <p:cNvPr id="4" name="Google Shape;279;g17bbeb37c32_0_11">
            <a:extLst>
              <a:ext uri="{FF2B5EF4-FFF2-40B4-BE49-F238E27FC236}">
                <a16:creationId xmlns:a16="http://schemas.microsoft.com/office/drawing/2014/main" id="{C619CCF8-435E-045C-9574-3A1A26B89922}"/>
              </a:ext>
            </a:extLst>
          </p:cNvPr>
          <p:cNvSpPr txBox="1">
            <a:spLocks/>
          </p:cNvSpPr>
          <p:nvPr/>
        </p:nvSpPr>
        <p:spPr>
          <a:xfrm>
            <a:off x="1598375" y="4592779"/>
            <a:ext cx="6970507" cy="506859"/>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700" dirty="0">
                <a:solidFill>
                  <a:srgbClr val="003778"/>
                </a:solidFill>
                <a:latin typeface="+mn-lt"/>
              </a:rPr>
              <a:t>Project Charter: </a:t>
            </a:r>
            <a:br>
              <a:rPr lang="en-US" sz="700" dirty="0">
                <a:solidFill>
                  <a:srgbClr val="003778"/>
                </a:solidFill>
                <a:latin typeface="+mn-lt"/>
              </a:rPr>
            </a:br>
            <a:r>
              <a:rPr lang="en-US" sz="700" dirty="0">
                <a:solidFill>
                  <a:srgbClr val="003778"/>
                </a:solidFill>
                <a:latin typeface="+mn-lt"/>
                <a:hlinkClick r:id="rId2"/>
              </a:rPr>
              <a:t>https://github.com/OpenChain-Project/Project-Charter-And-Agreements/blob/master/Project-Charter/OpenChain-Charter-March2020.pdf</a:t>
            </a:r>
            <a:r>
              <a:rPr lang="en-US" sz="700" dirty="0">
                <a:solidFill>
                  <a:srgbClr val="003778"/>
                </a:solidFill>
                <a:latin typeface="+mn-lt"/>
              </a:rPr>
              <a:t> </a:t>
            </a:r>
          </a:p>
        </p:txBody>
      </p:sp>
    </p:spTree>
    <p:extLst>
      <p:ext uri="{BB962C8B-B14F-4D97-AF65-F5344CB8AC3E}">
        <p14:creationId xmlns:p14="http://schemas.microsoft.com/office/powerpoint/2010/main" val="2539965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C8C5B-EBDD-BBF7-3A65-0389354DA4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0D10D632-AB9A-8636-4844-8A57B415B392}"/>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13DB5722-B2D4-741C-0237-801A6DBDFE1D}"/>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9E98640-5B5F-E9BD-C21B-4BD191BE7883}"/>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2203E-1AD9-2301-4407-97E2E1CA0CC9}"/>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6D3DB07-F5E4-B153-5DCD-2B9B69915184}"/>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93D0FB2-2E26-D30B-2021-0D6E66EE8432}"/>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8A52EC-0C4B-330D-41E3-FF170C9C27B7}"/>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C9885E5-4516-E86E-4E15-D4F8897FBAC2}"/>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1D8C1C6-C54C-C8D5-CCFD-3A5FCE91AF0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CD6880A-1865-A59E-31FB-B7CCF72890F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2768A6-B658-541D-A0E2-45EADE0E6265}"/>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5622E0-478F-DB49-13DD-70B820B8CADB}"/>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4FB654-3E03-F594-E675-0646E84855E3}"/>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EBEDF4-7803-BA2D-15B6-CCA8FBA00B7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E58C0B-999B-D3F6-DFB1-520EFEDC6BF9}"/>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3319471-6328-83CA-6E83-7118C77BD0EB}"/>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379DF28-2559-79AA-A810-4109E14A4D76}"/>
              </a:ext>
            </a:extLst>
          </p:cNvPr>
          <p:cNvGrpSpPr/>
          <p:nvPr/>
        </p:nvGrpSpPr>
        <p:grpSpPr>
          <a:xfrm>
            <a:off x="3081087" y="2707474"/>
            <a:ext cx="543427" cy="740094"/>
            <a:chOff x="3077845" y="1266450"/>
            <a:chExt cx="2413858" cy="2641129"/>
          </a:xfrm>
        </p:grpSpPr>
        <p:sp>
          <p:nvSpPr>
            <p:cNvPr id="2" name="Rounded Rectangle 1">
              <a:extLst>
                <a:ext uri="{FF2B5EF4-FFF2-40B4-BE49-F238E27FC236}">
                  <a16:creationId xmlns:a16="http://schemas.microsoft.com/office/drawing/2014/main" id="{70314F4A-0DB1-3099-C384-2F088EF88FF6}"/>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8466776F-43F3-EBC8-4387-B4624F01A224}"/>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35042B52-0CBE-2FF2-E052-25A80B871970}"/>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A7FF9DF3-3A42-77CA-6E2A-C7DE8891D26A}"/>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B923DE7F-385A-9E1E-1D2A-B98C5C0D1A7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BC06BAD6-9F21-D131-D469-91BBCB6643A6}"/>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983939E-0FD9-919D-65F0-D277BADFD7CA}"/>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D8A14050-257E-AA58-F376-7E0489FA45F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17C5CEA3-7A8D-5C3A-F4BE-D57D3AA583AE}"/>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E7FE39-1B99-F7FC-E8CC-2C8E2CCBC078}"/>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FF5BA2-D1C7-055A-DDEB-277C83AC41AB}"/>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699AAEC-4B5C-41E1-A249-1699879D211E}"/>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4701055-904B-3A3A-C94C-9DCB5D33409F}"/>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1F916FA-F432-2D5F-BCE2-E6786570193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BE52886-B9D3-5DC1-CC40-01F159C31115}"/>
              </a:ext>
            </a:extLst>
          </p:cNvPr>
          <p:cNvGrpSpPr/>
          <p:nvPr/>
        </p:nvGrpSpPr>
        <p:grpSpPr>
          <a:xfrm>
            <a:off x="3040981" y="1148489"/>
            <a:ext cx="543427" cy="740094"/>
            <a:chOff x="3077845" y="1266450"/>
            <a:chExt cx="2413858" cy="2641129"/>
          </a:xfrm>
        </p:grpSpPr>
        <p:sp>
          <p:nvSpPr>
            <p:cNvPr id="34" name="Rounded Rectangle 33">
              <a:extLst>
                <a:ext uri="{FF2B5EF4-FFF2-40B4-BE49-F238E27FC236}">
                  <a16:creationId xmlns:a16="http://schemas.microsoft.com/office/drawing/2014/main" id="{62C45A12-AFE0-168B-F3A2-EB437472F6C5}"/>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9F1C1F1E-CA25-82CC-4E42-EFBFD160B8A2}"/>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EBDC01D3-6C6A-0C38-6F59-5786793860A7}"/>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5D8FC8E9-822F-0A8C-C1D4-6E35115711D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6287D99E-EA7B-A50D-75F5-1501B81DCB90}"/>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6E2C44DC-22F6-4740-DBFB-660F3E531929}"/>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068D88EC-8235-DDED-1A75-900B8A4440AE}"/>
                </a:ext>
              </a:extLst>
            </p:cNvPr>
            <p:cNvCxnSpPr>
              <a:stCxn id="3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1" name="Rounded Rectangle 40">
              <a:extLst>
                <a:ext uri="{FF2B5EF4-FFF2-40B4-BE49-F238E27FC236}">
                  <a16:creationId xmlns:a16="http://schemas.microsoft.com/office/drawing/2014/main" id="{D69DC8C5-7776-9C65-87BA-C6325275FC5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18F7597-6678-AB8A-16F1-3563F3F24B8E}"/>
                </a:ext>
              </a:extLst>
            </p:cNvPr>
            <p:cNvCxnSpPr>
              <a:stCxn id="41" idx="1"/>
              <a:endCxn id="3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8814555-89AB-AE0A-220E-2BF124F89EBE}"/>
                </a:ext>
              </a:extLst>
            </p:cNvPr>
            <p:cNvCxnSpPr>
              <a:stCxn id="41" idx="3"/>
              <a:endCxn id="3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1E25446-0114-8315-F637-4B4B74B5D767}"/>
                </a:ext>
              </a:extLst>
            </p:cNvPr>
            <p:cNvCxnSpPr>
              <a:stCxn id="37" idx="0"/>
              <a:endCxn id="3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07C0BF-F025-423C-4C12-9699103BAF0A}"/>
                </a:ext>
              </a:extLst>
            </p:cNvPr>
            <p:cNvCxnSpPr>
              <a:stCxn id="39" idx="0"/>
              <a:endCxn id="3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F65D7F2-318C-E9F1-6BD2-A1ED4686A33F}"/>
                </a:ext>
              </a:extLst>
            </p:cNvPr>
            <p:cNvCxnSpPr>
              <a:stCxn id="34" idx="3"/>
              <a:endCxn id="3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2A0C212-491F-EC5B-7482-0B7A1650BA7C}"/>
                </a:ext>
              </a:extLst>
            </p:cNvPr>
            <p:cNvCxnSpPr>
              <a:stCxn id="36" idx="1"/>
              <a:endCxn id="3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FFA2EB7-7354-7A20-7AAD-F02E38035510}"/>
              </a:ext>
            </a:extLst>
          </p:cNvPr>
          <p:cNvGrpSpPr/>
          <p:nvPr/>
        </p:nvGrpSpPr>
        <p:grpSpPr>
          <a:xfrm>
            <a:off x="4323250" y="2220903"/>
            <a:ext cx="543427" cy="740094"/>
            <a:chOff x="3077845" y="1266450"/>
            <a:chExt cx="2413858" cy="2641129"/>
          </a:xfrm>
        </p:grpSpPr>
        <p:sp>
          <p:nvSpPr>
            <p:cNvPr id="49" name="Rounded Rectangle 48">
              <a:extLst>
                <a:ext uri="{FF2B5EF4-FFF2-40B4-BE49-F238E27FC236}">
                  <a16:creationId xmlns:a16="http://schemas.microsoft.com/office/drawing/2014/main" id="{2510A12A-18C8-38F2-3F0F-72680D79210D}"/>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5563D5A8-BBD3-74CE-DBD2-9C22E20562F6}"/>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9E682C82-0A05-75A8-536A-880E3DBFBC53}"/>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51">
              <a:extLst>
                <a:ext uri="{FF2B5EF4-FFF2-40B4-BE49-F238E27FC236}">
                  <a16:creationId xmlns:a16="http://schemas.microsoft.com/office/drawing/2014/main" id="{0B80748E-3C85-EC6F-1905-B9492CA7E1C3}"/>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017C0FD2-E736-E63B-F70E-C583326F3FD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AFF60A66-3A08-10FA-BBA3-2FEFF92FAE2D}"/>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48139177-BF11-BC20-561F-20B12BAF768F}"/>
                </a:ext>
              </a:extLst>
            </p:cNvPr>
            <p:cNvCxnSpPr>
              <a:stCxn id="5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56" name="Rounded Rectangle 55">
              <a:extLst>
                <a:ext uri="{FF2B5EF4-FFF2-40B4-BE49-F238E27FC236}">
                  <a16:creationId xmlns:a16="http://schemas.microsoft.com/office/drawing/2014/main" id="{71E79C08-4451-F784-9803-19C9B4ABFAF3}"/>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816E23B-75A6-F312-980B-AFD9F9ADB056}"/>
                </a:ext>
              </a:extLst>
            </p:cNvPr>
            <p:cNvCxnSpPr>
              <a:stCxn id="56" idx="1"/>
              <a:endCxn id="5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CD0BDE4-B9DF-53A9-363E-2DE51DA53620}"/>
                </a:ext>
              </a:extLst>
            </p:cNvPr>
            <p:cNvCxnSpPr>
              <a:stCxn id="56" idx="3"/>
              <a:endCxn id="5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58696AC-76E6-14EF-72C3-1255A1B24171}"/>
                </a:ext>
              </a:extLst>
            </p:cNvPr>
            <p:cNvCxnSpPr>
              <a:stCxn id="52" idx="0"/>
              <a:endCxn id="5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4DA99BA-CC6A-9339-9535-DDF217919AF7}"/>
                </a:ext>
              </a:extLst>
            </p:cNvPr>
            <p:cNvCxnSpPr>
              <a:stCxn id="54" idx="0"/>
              <a:endCxn id="5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06C8DB1-1E35-F729-37B9-FBA7FAB7A23E}"/>
                </a:ext>
              </a:extLst>
            </p:cNvPr>
            <p:cNvCxnSpPr>
              <a:stCxn id="49" idx="3"/>
              <a:endCxn id="5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303928-A659-38E8-4A13-598AABD2D821}"/>
                </a:ext>
              </a:extLst>
            </p:cNvPr>
            <p:cNvCxnSpPr>
              <a:stCxn id="51" idx="1"/>
              <a:endCxn id="5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ABB565A-8C8A-B8D6-6878-A9CB492F0A39}"/>
              </a:ext>
            </a:extLst>
          </p:cNvPr>
          <p:cNvGrpSpPr/>
          <p:nvPr/>
        </p:nvGrpSpPr>
        <p:grpSpPr>
          <a:xfrm>
            <a:off x="4320470" y="3498507"/>
            <a:ext cx="543427" cy="740094"/>
            <a:chOff x="3077845" y="1266450"/>
            <a:chExt cx="2413858" cy="2641129"/>
          </a:xfrm>
        </p:grpSpPr>
        <p:sp>
          <p:nvSpPr>
            <p:cNvPr id="64" name="Rounded Rectangle 63">
              <a:extLst>
                <a:ext uri="{FF2B5EF4-FFF2-40B4-BE49-F238E27FC236}">
                  <a16:creationId xmlns:a16="http://schemas.microsoft.com/office/drawing/2014/main" id="{68D4AEE9-45BB-F943-91B7-33AE88F3FAFF}"/>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64">
              <a:extLst>
                <a:ext uri="{FF2B5EF4-FFF2-40B4-BE49-F238E27FC236}">
                  <a16:creationId xmlns:a16="http://schemas.microsoft.com/office/drawing/2014/main" id="{F85D7815-4EC7-1730-7BB9-FDD0701AAB0D}"/>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E8ECCDC7-E667-83B2-EBD3-86AA46AFE82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CA2624F4-2B12-5BE6-A133-2E460BEAB4F9}"/>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DD173560-24E3-2436-9283-9551F0F4231C}"/>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6116F4CF-AB78-A771-D48C-CC795C5A93BB}"/>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1DC357A2-5E61-C271-D6FF-1FAEC1917CEF}"/>
                </a:ext>
              </a:extLst>
            </p:cNvPr>
            <p:cNvCxnSpPr>
              <a:stCxn id="6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1" name="Rounded Rectangle 70">
              <a:extLst>
                <a:ext uri="{FF2B5EF4-FFF2-40B4-BE49-F238E27FC236}">
                  <a16:creationId xmlns:a16="http://schemas.microsoft.com/office/drawing/2014/main" id="{9C8281DB-A955-F24B-6081-06B167F250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a16="http://schemas.microsoft.com/office/drawing/2014/main" id="{22B9431F-74A8-A487-88EB-E236A7F04129}"/>
                </a:ext>
              </a:extLst>
            </p:cNvPr>
            <p:cNvCxnSpPr>
              <a:stCxn id="71" idx="1"/>
              <a:endCxn id="6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564E9C2-B22E-249F-2D04-B71504BBFD19}"/>
                </a:ext>
              </a:extLst>
            </p:cNvPr>
            <p:cNvCxnSpPr>
              <a:stCxn id="71" idx="3"/>
              <a:endCxn id="6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3FA85B-D596-5DFD-D1A1-4600A5113E16}"/>
                </a:ext>
              </a:extLst>
            </p:cNvPr>
            <p:cNvCxnSpPr>
              <a:stCxn id="67" idx="0"/>
              <a:endCxn id="6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E75D08B-B0DB-7540-BEF1-C2C06C87EC16}"/>
                </a:ext>
              </a:extLst>
            </p:cNvPr>
            <p:cNvCxnSpPr>
              <a:stCxn id="69" idx="0"/>
              <a:endCxn id="6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52762CD-E787-EA69-AE39-72E634EF20EB}"/>
                </a:ext>
              </a:extLst>
            </p:cNvPr>
            <p:cNvCxnSpPr>
              <a:stCxn id="64" idx="3"/>
              <a:endCxn id="6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8E0D39-7BE5-4277-352D-5F8552EC4E40}"/>
                </a:ext>
              </a:extLst>
            </p:cNvPr>
            <p:cNvCxnSpPr>
              <a:stCxn id="66" idx="1"/>
              <a:endCxn id="6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405DDC0-B0F4-5CFB-5066-B844F7C82381}"/>
              </a:ext>
            </a:extLst>
          </p:cNvPr>
          <p:cNvGrpSpPr/>
          <p:nvPr/>
        </p:nvGrpSpPr>
        <p:grpSpPr>
          <a:xfrm>
            <a:off x="4320470" y="913317"/>
            <a:ext cx="543427" cy="740094"/>
            <a:chOff x="3077845" y="1266450"/>
            <a:chExt cx="2413858" cy="2641129"/>
          </a:xfrm>
        </p:grpSpPr>
        <p:sp>
          <p:nvSpPr>
            <p:cNvPr id="79" name="Rounded Rectangle 78">
              <a:extLst>
                <a:ext uri="{FF2B5EF4-FFF2-40B4-BE49-F238E27FC236}">
                  <a16:creationId xmlns:a16="http://schemas.microsoft.com/office/drawing/2014/main" id="{74F01009-340C-B70D-62F5-220F83D6FAE2}"/>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F62C610D-70F2-6F66-99F8-719ACEE49C0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a:extLst>
                <a:ext uri="{FF2B5EF4-FFF2-40B4-BE49-F238E27FC236}">
                  <a16:creationId xmlns:a16="http://schemas.microsoft.com/office/drawing/2014/main" id="{548807AA-01E8-86A0-E80E-ADCD57555E2F}"/>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980C5D96-A102-FAE3-E1F8-D76CE5117F3E}"/>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a:extLst>
                <a:ext uri="{FF2B5EF4-FFF2-40B4-BE49-F238E27FC236}">
                  <a16:creationId xmlns:a16="http://schemas.microsoft.com/office/drawing/2014/main" id="{92892918-C949-05AE-2049-0A1A9D0DBBB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08BD2027-C575-CCD0-78A7-B006EE6DA5E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F02622DC-0A6F-B3F6-13C1-67D34A3BD61E}"/>
                </a:ext>
              </a:extLst>
            </p:cNvPr>
            <p:cNvCxnSpPr>
              <a:stCxn id="8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86" name="Rounded Rectangle 85">
              <a:extLst>
                <a:ext uri="{FF2B5EF4-FFF2-40B4-BE49-F238E27FC236}">
                  <a16:creationId xmlns:a16="http://schemas.microsoft.com/office/drawing/2014/main" id="{EA32015C-179E-0B77-C97E-B8D5978411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a:extLst>
                <a:ext uri="{FF2B5EF4-FFF2-40B4-BE49-F238E27FC236}">
                  <a16:creationId xmlns:a16="http://schemas.microsoft.com/office/drawing/2014/main" id="{505DD970-EBD2-A555-76DC-7F8E19FDE8EC}"/>
                </a:ext>
              </a:extLst>
            </p:cNvPr>
            <p:cNvCxnSpPr>
              <a:stCxn id="86" idx="1"/>
              <a:endCxn id="8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D0B02F0-5029-0B94-845F-C7DDA1FA6847}"/>
                </a:ext>
              </a:extLst>
            </p:cNvPr>
            <p:cNvCxnSpPr>
              <a:stCxn id="86" idx="3"/>
              <a:endCxn id="8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3B09500-D041-84A8-4AFE-33C46E2A909C}"/>
                </a:ext>
              </a:extLst>
            </p:cNvPr>
            <p:cNvCxnSpPr>
              <a:stCxn id="82" idx="0"/>
              <a:endCxn id="8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AB260BA-20E6-F854-41EE-F13FE061A3C2}"/>
                </a:ext>
              </a:extLst>
            </p:cNvPr>
            <p:cNvCxnSpPr>
              <a:stCxn id="84" idx="0"/>
              <a:endCxn id="8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25DAB5C-6374-59C2-8695-8B7E2B1FF893}"/>
                </a:ext>
              </a:extLst>
            </p:cNvPr>
            <p:cNvCxnSpPr>
              <a:stCxn id="79" idx="3"/>
              <a:endCxn id="8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C72D3A2-B45C-0292-98B8-C8B150F8FECB}"/>
                </a:ext>
              </a:extLst>
            </p:cNvPr>
            <p:cNvCxnSpPr>
              <a:stCxn id="81" idx="1"/>
              <a:endCxn id="8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452367D-3648-4568-2504-BEBADF927E7B}"/>
              </a:ext>
            </a:extLst>
          </p:cNvPr>
          <p:cNvGrpSpPr/>
          <p:nvPr/>
        </p:nvGrpSpPr>
        <p:grpSpPr>
          <a:xfrm>
            <a:off x="5559087" y="2708674"/>
            <a:ext cx="543427" cy="740094"/>
            <a:chOff x="3077845" y="1266450"/>
            <a:chExt cx="2413858" cy="2641129"/>
          </a:xfrm>
        </p:grpSpPr>
        <p:sp>
          <p:nvSpPr>
            <p:cNvPr id="94" name="Rounded Rectangle 93">
              <a:extLst>
                <a:ext uri="{FF2B5EF4-FFF2-40B4-BE49-F238E27FC236}">
                  <a16:creationId xmlns:a16="http://schemas.microsoft.com/office/drawing/2014/main" id="{4293C070-C50B-3866-2E6E-241ACF182160}"/>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69E16420-D116-E188-99AA-0FFEC3702F1F}"/>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F8A6CFA4-1F6D-797C-E907-58A26FA6B97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ounded Rectangle 96">
              <a:extLst>
                <a:ext uri="{FF2B5EF4-FFF2-40B4-BE49-F238E27FC236}">
                  <a16:creationId xmlns:a16="http://schemas.microsoft.com/office/drawing/2014/main" id="{A2E10975-9071-781F-05DA-B242DDEED5A1}"/>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4B860C88-4ECC-B42F-0286-E4C83E4E471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a:extLst>
                <a:ext uri="{FF2B5EF4-FFF2-40B4-BE49-F238E27FC236}">
                  <a16:creationId xmlns:a16="http://schemas.microsoft.com/office/drawing/2014/main" id="{0CA351F5-9979-F2A2-0D68-EF075FCCAE9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77EBC700-9D73-2699-09B1-5564D2093A20}"/>
                </a:ext>
              </a:extLst>
            </p:cNvPr>
            <p:cNvCxnSpPr>
              <a:stCxn id="9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01" name="Rounded Rectangle 100">
              <a:extLst>
                <a:ext uri="{FF2B5EF4-FFF2-40B4-BE49-F238E27FC236}">
                  <a16:creationId xmlns:a16="http://schemas.microsoft.com/office/drawing/2014/main" id="{B8243A43-8F2C-D79A-E5E1-18076610FC2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BD6B3DC0-2AEF-2C68-6535-CDE80EA6E945}"/>
                </a:ext>
              </a:extLst>
            </p:cNvPr>
            <p:cNvCxnSpPr>
              <a:stCxn id="101" idx="1"/>
              <a:endCxn id="9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7B4DB17-BCEA-AA40-0926-7D181AB86B18}"/>
                </a:ext>
              </a:extLst>
            </p:cNvPr>
            <p:cNvCxnSpPr>
              <a:stCxn id="101" idx="3"/>
              <a:endCxn id="9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F00AC6A-D0A9-8021-8136-B811DB543ED8}"/>
                </a:ext>
              </a:extLst>
            </p:cNvPr>
            <p:cNvCxnSpPr>
              <a:stCxn id="97" idx="0"/>
              <a:endCxn id="9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1668FC2-6CF9-5766-CF40-592993530F97}"/>
                </a:ext>
              </a:extLst>
            </p:cNvPr>
            <p:cNvCxnSpPr>
              <a:stCxn id="99" idx="0"/>
              <a:endCxn id="9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1C886FC-928F-90CA-7400-51BB32C66BAD}"/>
                </a:ext>
              </a:extLst>
            </p:cNvPr>
            <p:cNvCxnSpPr>
              <a:stCxn id="94" idx="3"/>
              <a:endCxn id="9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DDC1E35-2E3E-2A48-EBB4-409A868E90AA}"/>
                </a:ext>
              </a:extLst>
            </p:cNvPr>
            <p:cNvCxnSpPr>
              <a:stCxn id="96" idx="1"/>
              <a:endCxn id="9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BCC13641-4A8B-EA56-6732-700E8A43F2AE}"/>
              </a:ext>
            </a:extLst>
          </p:cNvPr>
          <p:cNvGrpSpPr/>
          <p:nvPr/>
        </p:nvGrpSpPr>
        <p:grpSpPr>
          <a:xfrm>
            <a:off x="5559087" y="1139074"/>
            <a:ext cx="543427" cy="740094"/>
            <a:chOff x="3077845" y="1266450"/>
            <a:chExt cx="2413858" cy="2641129"/>
          </a:xfrm>
        </p:grpSpPr>
        <p:sp>
          <p:nvSpPr>
            <p:cNvPr id="109" name="Rounded Rectangle 108">
              <a:extLst>
                <a:ext uri="{FF2B5EF4-FFF2-40B4-BE49-F238E27FC236}">
                  <a16:creationId xmlns:a16="http://schemas.microsoft.com/office/drawing/2014/main" id="{872470E0-C82E-C531-7296-8EED1E746629}"/>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A0431E76-76FD-6582-E305-5E1EA932F72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a:extLst>
                <a:ext uri="{FF2B5EF4-FFF2-40B4-BE49-F238E27FC236}">
                  <a16:creationId xmlns:a16="http://schemas.microsoft.com/office/drawing/2014/main" id="{CC97CCD5-D03C-1B04-44B3-9DF8AB550F8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ounded Rectangle 111">
              <a:extLst>
                <a:ext uri="{FF2B5EF4-FFF2-40B4-BE49-F238E27FC236}">
                  <a16:creationId xmlns:a16="http://schemas.microsoft.com/office/drawing/2014/main" id="{BCA989C1-B2BD-1330-AAAE-16BA4265B448}"/>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AD1011FC-25CE-BB5D-ACBF-120954D7A126}"/>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a:extLst>
                <a:ext uri="{FF2B5EF4-FFF2-40B4-BE49-F238E27FC236}">
                  <a16:creationId xmlns:a16="http://schemas.microsoft.com/office/drawing/2014/main" id="{E4133983-6B37-DCC1-07DF-A1144C0E0B64}"/>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4B0E4F6A-CC5A-3813-C198-5BC78B58BE52}"/>
                </a:ext>
              </a:extLst>
            </p:cNvPr>
            <p:cNvCxnSpPr>
              <a:stCxn id="11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16" name="Rounded Rectangle 115">
              <a:extLst>
                <a:ext uri="{FF2B5EF4-FFF2-40B4-BE49-F238E27FC236}">
                  <a16:creationId xmlns:a16="http://schemas.microsoft.com/office/drawing/2014/main" id="{8358F2CD-DAB2-EF52-7845-E630C40DC36F}"/>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6E8715C7-B42C-FE73-EEE0-A90BB5DFD398}"/>
                </a:ext>
              </a:extLst>
            </p:cNvPr>
            <p:cNvCxnSpPr>
              <a:stCxn id="116" idx="1"/>
              <a:endCxn id="11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FBC3CBC-9CC1-0A42-7BB5-402DC44B4AA2}"/>
                </a:ext>
              </a:extLst>
            </p:cNvPr>
            <p:cNvCxnSpPr>
              <a:stCxn id="116" idx="3"/>
              <a:endCxn id="11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7BAC254-3322-9F69-8855-B9A240ABE327}"/>
                </a:ext>
              </a:extLst>
            </p:cNvPr>
            <p:cNvCxnSpPr>
              <a:stCxn id="112" idx="0"/>
              <a:endCxn id="11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C437B55-6640-2365-A44B-57F2A978A534}"/>
                </a:ext>
              </a:extLst>
            </p:cNvPr>
            <p:cNvCxnSpPr>
              <a:stCxn id="114" idx="0"/>
              <a:endCxn id="11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19F3EDD-729A-810D-210D-34983C450513}"/>
                </a:ext>
              </a:extLst>
            </p:cNvPr>
            <p:cNvCxnSpPr>
              <a:stCxn id="109" idx="3"/>
              <a:endCxn id="11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D253666-1DE6-1527-CCCB-9D8FDAEDA02D}"/>
                </a:ext>
              </a:extLst>
            </p:cNvPr>
            <p:cNvCxnSpPr>
              <a:stCxn id="111" idx="1"/>
              <a:endCxn id="11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6166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The Supply Chain is Internal + External</a:t>
            </a:r>
          </a:p>
        </p:txBody>
      </p:sp>
    </p:spTree>
    <p:extLst>
      <p:ext uri="{BB962C8B-B14F-4D97-AF65-F5344CB8AC3E}">
        <p14:creationId xmlns:p14="http://schemas.microsoft.com/office/powerpoint/2010/main" val="271671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54BD-5729-240E-ACFA-5F9DF1DF0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D66D5-5274-20ED-568A-F0EFDBB73F1C}"/>
              </a:ext>
            </a:extLst>
          </p:cNvPr>
          <p:cNvSpPr>
            <a:spLocks noGrp="1"/>
          </p:cNvSpPr>
          <p:nvPr>
            <p:ph type="title"/>
          </p:nvPr>
        </p:nvSpPr>
        <p:spPr/>
        <p:txBody>
          <a:bodyPr>
            <a:normAutofit fontScale="90000"/>
          </a:bodyPr>
          <a:lstStyle/>
          <a:p>
            <a:r>
              <a:rPr lang="en-JP" dirty="0"/>
              <a:t>OpenChain Makes Guides, Specs, Standards… +</a:t>
            </a:r>
          </a:p>
        </p:txBody>
      </p:sp>
      <p:sp>
        <p:nvSpPr>
          <p:cNvPr id="3" name="Text Placeholder 2">
            <a:extLst>
              <a:ext uri="{FF2B5EF4-FFF2-40B4-BE49-F238E27FC236}">
                <a16:creationId xmlns:a16="http://schemas.microsoft.com/office/drawing/2014/main" id="{20CDAB0E-DB67-1D41-5E1C-631462184B24}"/>
              </a:ext>
            </a:extLst>
          </p:cNvPr>
          <p:cNvSpPr>
            <a:spLocks noGrp="1"/>
          </p:cNvSpPr>
          <p:nvPr>
            <p:ph type="body" idx="1"/>
          </p:nvPr>
        </p:nvSpPr>
        <p:spPr/>
        <p:txBody>
          <a:bodyPr/>
          <a:lstStyle/>
          <a:p>
            <a:pPr marL="114300" indent="0" algn="ctr">
              <a:buNone/>
            </a:pPr>
            <a:r>
              <a:rPr lang="en-JP" dirty="0"/>
              <a:t>We Study</a:t>
            </a:r>
            <a:br>
              <a:rPr lang="en-JP" dirty="0"/>
            </a:br>
            <a:r>
              <a:rPr lang="en-JP" dirty="0"/>
              <a:t> </a:t>
            </a:r>
          </a:p>
          <a:p>
            <a:pPr marL="114300" indent="0" algn="ctr">
              <a:buNone/>
            </a:pPr>
            <a:r>
              <a:rPr lang="en-JP" dirty="0"/>
              <a:t>We Brainstorm</a:t>
            </a:r>
            <a:br>
              <a:rPr lang="en-JP" dirty="0"/>
            </a:br>
            <a:endParaRPr lang="en-JP" dirty="0">
              <a:solidFill>
                <a:srgbClr val="00B050"/>
              </a:solidFill>
            </a:endParaRPr>
          </a:p>
          <a:p>
            <a:pPr marL="114300" indent="0" algn="ctr">
              <a:buNone/>
            </a:pPr>
            <a:r>
              <a:rPr lang="en-JP" dirty="0"/>
              <a:t>We Make a Guide (if useful)</a:t>
            </a:r>
            <a:br>
              <a:rPr lang="en-JP" dirty="0"/>
            </a:br>
            <a:endParaRPr lang="en-JP" dirty="0">
              <a:solidFill>
                <a:srgbClr val="00B050"/>
              </a:solidFill>
            </a:endParaRPr>
          </a:p>
          <a:p>
            <a:pPr marL="114300" indent="0" algn="ctr">
              <a:buNone/>
            </a:pPr>
            <a:r>
              <a:rPr lang="en-JP" dirty="0"/>
              <a:t>We Make a Specification (if useful)</a:t>
            </a:r>
            <a:br>
              <a:rPr lang="en-JP" dirty="0"/>
            </a:br>
            <a:endParaRPr lang="en-JP" dirty="0"/>
          </a:p>
          <a:p>
            <a:pPr marL="114300" indent="0" algn="ctr">
              <a:buNone/>
            </a:pPr>
            <a:r>
              <a:rPr lang="en-JP" dirty="0"/>
              <a:t>We Make a Standard (if useful)</a:t>
            </a:r>
          </a:p>
        </p:txBody>
      </p:sp>
      <p:sp>
        <p:nvSpPr>
          <p:cNvPr id="4" name="Down Arrow 3">
            <a:extLst>
              <a:ext uri="{FF2B5EF4-FFF2-40B4-BE49-F238E27FC236}">
                <a16:creationId xmlns:a16="http://schemas.microsoft.com/office/drawing/2014/main" id="{F6C5C520-7EC0-5803-3DEA-C9C91F335500}"/>
              </a:ext>
            </a:extLst>
          </p:cNvPr>
          <p:cNvSpPr/>
          <p:nvPr/>
        </p:nvSpPr>
        <p:spPr>
          <a:xfrm>
            <a:off x="4470185"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F57486B6-C0F3-CA00-0273-DA415021B6A7}"/>
              </a:ext>
            </a:extLst>
          </p:cNvPr>
          <p:cNvSpPr/>
          <p:nvPr/>
        </p:nvSpPr>
        <p:spPr>
          <a:xfrm>
            <a:off x="4470185"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A0214C43-F36F-95D4-52A8-F8B1DA4F5AE2}"/>
              </a:ext>
            </a:extLst>
          </p:cNvPr>
          <p:cNvSpPr/>
          <p:nvPr/>
        </p:nvSpPr>
        <p:spPr>
          <a:xfrm>
            <a:off x="4470185"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A55A4E29-9180-5F04-4BC9-41C0BA30B797}"/>
              </a:ext>
            </a:extLst>
          </p:cNvPr>
          <p:cNvSpPr/>
          <p:nvPr/>
        </p:nvSpPr>
        <p:spPr>
          <a:xfrm>
            <a:off x="4470185"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extBox 4">
            <a:extLst>
              <a:ext uri="{FF2B5EF4-FFF2-40B4-BE49-F238E27FC236}">
                <a16:creationId xmlns:a16="http://schemas.microsoft.com/office/drawing/2014/main" id="{755EC531-C63B-BFFA-2150-D8DD9111D89D}"/>
              </a:ext>
            </a:extLst>
          </p:cNvPr>
          <p:cNvSpPr txBox="1"/>
          <p:nvPr/>
        </p:nvSpPr>
        <p:spPr>
          <a:xfrm rot="19948694">
            <a:off x="6807201" y="1885285"/>
            <a:ext cx="2007668" cy="1569660"/>
          </a:xfrm>
          <a:prstGeom prst="rect">
            <a:avLst/>
          </a:prstGeom>
          <a:noFill/>
        </p:spPr>
        <p:txBody>
          <a:bodyPr wrap="square" rtlCol="0">
            <a:spAutoFit/>
          </a:bodyPr>
          <a:lstStyle/>
          <a:p>
            <a:pPr algn="ctr"/>
            <a:r>
              <a:rPr lang="en-US" sz="2400" dirty="0">
                <a:solidFill>
                  <a:srgbClr val="FF0000"/>
                </a:solidFill>
                <a:latin typeface="Chalkduster" panose="03050602040202020205" pitchFamily="66" charset="77"/>
              </a:rPr>
              <a:t>And supporting reference material!</a:t>
            </a:r>
          </a:p>
        </p:txBody>
      </p:sp>
    </p:spTree>
    <p:extLst>
      <p:ext uri="{BB962C8B-B14F-4D97-AF65-F5344CB8AC3E}">
        <p14:creationId xmlns:p14="http://schemas.microsoft.com/office/powerpoint/2010/main" val="2936681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5DBA3875-74B8-C043-4D9B-9D84F846D950}"/>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A17D492E-27B2-091B-0440-133A778E7F47}"/>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93CE1-1348-96B7-5BB9-A31523713772}"/>
              </a:ext>
            </a:extLst>
          </p:cNvPr>
          <p:cNvSpPr>
            <a:spLocks noGrp="1"/>
          </p:cNvSpPr>
          <p:nvPr>
            <p:ph type="title"/>
          </p:nvPr>
        </p:nvSpPr>
        <p:spPr/>
        <p:txBody>
          <a:bodyPr>
            <a:normAutofit fontScale="90000"/>
          </a:bodyPr>
          <a:lstStyle/>
          <a:p>
            <a:r>
              <a:rPr lang="en-US" dirty="0"/>
              <a:t>We Provide A High Level Process Solution</a:t>
            </a:r>
          </a:p>
        </p:txBody>
      </p:sp>
      <p:sp>
        <p:nvSpPr>
          <p:cNvPr id="4" name="Triangle 3">
            <a:extLst>
              <a:ext uri="{FF2B5EF4-FFF2-40B4-BE49-F238E27FC236}">
                <a16:creationId xmlns:a16="http://schemas.microsoft.com/office/drawing/2014/main" id="{17C29B0C-3BC1-A924-7BBC-26295263E25D}"/>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4D2FDFC-B5B0-841E-F371-9309A234B631}"/>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DBC75B-547B-349E-0344-C74AA10B25CC}"/>
              </a:ext>
            </a:extLst>
          </p:cNvPr>
          <p:cNvSpPr txBox="1"/>
          <p:nvPr/>
        </p:nvSpPr>
        <p:spPr>
          <a:xfrm>
            <a:off x="1337733" y="1786888"/>
            <a:ext cx="2007668" cy="738664"/>
          </a:xfrm>
          <a:prstGeom prst="rect">
            <a:avLst/>
          </a:prstGeom>
          <a:noFill/>
        </p:spPr>
        <p:txBody>
          <a:bodyPr wrap="square" rtlCol="0">
            <a:spAutoFit/>
          </a:bodyPr>
          <a:lstStyle/>
          <a:p>
            <a:pPr algn="r"/>
            <a:r>
              <a:rPr lang="en-US" dirty="0"/>
              <a:t>Process Management Standards, Guides and Reference Material</a:t>
            </a:r>
          </a:p>
        </p:txBody>
      </p:sp>
      <p:sp>
        <p:nvSpPr>
          <p:cNvPr id="8" name="TextBox 7">
            <a:extLst>
              <a:ext uri="{FF2B5EF4-FFF2-40B4-BE49-F238E27FC236}">
                <a16:creationId xmlns:a16="http://schemas.microsoft.com/office/drawing/2014/main" id="{D0B9F00F-C28D-E938-D71E-464E323853B2}"/>
              </a:ext>
            </a:extLst>
          </p:cNvPr>
          <p:cNvSpPr txBox="1"/>
          <p:nvPr/>
        </p:nvSpPr>
        <p:spPr>
          <a:xfrm>
            <a:off x="998311" y="2896383"/>
            <a:ext cx="2273379" cy="307777"/>
          </a:xfrm>
          <a:prstGeom prst="rect">
            <a:avLst/>
          </a:prstGeom>
          <a:noFill/>
        </p:spPr>
        <p:txBody>
          <a:bodyPr wrap="none" rtlCol="0">
            <a:spAutoFit/>
          </a:bodyPr>
          <a:lstStyle/>
          <a:p>
            <a:pPr algn="r"/>
            <a:r>
              <a:rPr lang="en-US" dirty="0"/>
              <a:t>Implementation Standards</a:t>
            </a:r>
          </a:p>
        </p:txBody>
      </p:sp>
      <p:sp>
        <p:nvSpPr>
          <p:cNvPr id="9" name="TextBox 8">
            <a:extLst>
              <a:ext uri="{FF2B5EF4-FFF2-40B4-BE49-F238E27FC236}">
                <a16:creationId xmlns:a16="http://schemas.microsoft.com/office/drawing/2014/main" id="{21F9A3F4-117C-7EA7-453A-5BB3CD5A4ADF}"/>
              </a:ext>
            </a:extLst>
          </p:cNvPr>
          <p:cNvSpPr txBox="1"/>
          <p:nvPr/>
        </p:nvSpPr>
        <p:spPr>
          <a:xfrm>
            <a:off x="432017" y="3689897"/>
            <a:ext cx="2143004" cy="738664"/>
          </a:xfrm>
          <a:prstGeom prst="rect">
            <a:avLst/>
          </a:prstGeom>
          <a:noFill/>
        </p:spPr>
        <p:txBody>
          <a:bodyPr wrap="square" rtlCol="0">
            <a:spAutoFit/>
          </a:bodyPr>
          <a:lstStyle/>
          <a:p>
            <a:pPr algn="r"/>
            <a:r>
              <a:rPr lang="en-US" dirty="0"/>
              <a:t>Implementation Guides, Reference Material and Metrics</a:t>
            </a:r>
          </a:p>
        </p:txBody>
      </p:sp>
      <p:cxnSp>
        <p:nvCxnSpPr>
          <p:cNvPr id="23" name="Straight Arrow Connector 22">
            <a:extLst>
              <a:ext uri="{FF2B5EF4-FFF2-40B4-BE49-F238E27FC236}">
                <a16:creationId xmlns:a16="http://schemas.microsoft.com/office/drawing/2014/main" id="{CE96899D-B9C8-55F7-5980-3E662B1A8615}"/>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A303C1F-100F-5D6F-A14D-FF3C53839148}"/>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293CF1D9-BB0C-A346-45E1-20D189C6DB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73C44673-CEA6-9060-F3F5-959FA7A117BE}"/>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CF1BFB1C-B93B-9E45-C24E-0AC397BBBD61}"/>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5A5614B1-EFBD-DF5B-B265-7DBF06AB7BC6}"/>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227A08-5930-EE67-B098-BEC2AA09DFB9}"/>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2FCA00A8-F98B-03BD-7F1E-2243784EF3EF}"/>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893E7B30-0277-5377-A2DF-8364267CECC1}"/>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3C47B6BF-801D-115E-C2D3-CCA02BDCF83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7C8B21DB-DD0C-3E88-A818-01D8ACB385A0}"/>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F4CCA77A-261A-0EAA-1BC5-7CB48790694D}"/>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57EC70-6415-AD28-43DA-F18352B01C93}"/>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32A0DB3-805D-AC8F-7318-BFF648AFF42A}"/>
              </a:ext>
            </a:extLst>
          </p:cNvPr>
          <p:cNvSpPr/>
          <p:nvPr/>
        </p:nvSpPr>
        <p:spPr>
          <a:xfrm>
            <a:off x="432016" y="1404139"/>
            <a:ext cx="6682658" cy="14445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315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normAutofit fontScale="90000"/>
          </a:bodyPr>
          <a:lstStyle/>
          <a:p>
            <a:r>
              <a:rPr lang="en-JP" dirty="0"/>
              <a:t>Trust Built By Process Management</a:t>
            </a:r>
            <a:endParaRPr lang="en-US"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normAutofit/>
          </a:bodyPr>
          <a:lstStyle/>
          <a:p>
            <a:fld id="{00000000-1234-1234-1234-123412341234}" type="slidenum">
              <a:rPr lang="en" smtClean="0"/>
              <a:pPr/>
              <a:t>24</a:t>
            </a:fld>
            <a:endParaRPr lang="en"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pPr marL="114297" indent="0">
              <a:buNone/>
            </a:pPr>
            <a:r>
              <a:rPr lang="en-US" sz="2100" b="1" dirty="0">
                <a:solidFill>
                  <a:schemeClr val="tx1"/>
                </a:solidFill>
              </a:rPr>
              <a:t>OpenChain ISO/IEC 5230:2020</a:t>
            </a:r>
            <a:r>
              <a:rPr lang="en-US" sz="2100" dirty="0">
                <a:solidFill>
                  <a:schemeClr val="tx1"/>
                </a:solidFill>
              </a:rPr>
              <a:t> </a:t>
            </a:r>
            <a:br>
              <a:rPr lang="en-US" sz="2100" dirty="0"/>
            </a:br>
            <a:r>
              <a:rPr lang="en-US" dirty="0"/>
              <a:t>International Standard for open source license compliance. </a:t>
            </a:r>
          </a:p>
          <a:p>
            <a:pPr marL="114297" indent="0">
              <a:buNone/>
            </a:pPr>
            <a:endParaRPr lang="en-US" dirty="0"/>
          </a:p>
          <a:p>
            <a:pPr marL="114297" indent="0">
              <a:buNone/>
            </a:pPr>
            <a:r>
              <a:rPr lang="en-US" sz="2100" b="1" dirty="0">
                <a:solidFill>
                  <a:schemeClr val="tx1"/>
                </a:solidFill>
              </a:rPr>
              <a:t>OpenChain ISO/IEC 18974:2023</a:t>
            </a:r>
            <a:br>
              <a:rPr lang="en-US" b="1" dirty="0">
                <a:solidFill>
                  <a:schemeClr val="accent6">
                    <a:lumMod val="50000"/>
                  </a:schemeClr>
                </a:solidFill>
              </a:rPr>
            </a:br>
            <a:r>
              <a:rPr lang="en-US" dirty="0"/>
              <a:t>International Standard for open source security assurance. </a:t>
            </a:r>
          </a:p>
          <a:p>
            <a:pPr marL="114297" indent="0">
              <a:buNone/>
            </a:pPr>
            <a:endParaRPr lang="en-US" dirty="0"/>
          </a:p>
          <a:p>
            <a:pPr marL="114297" indent="0" algn="ctr">
              <a:buNone/>
            </a:pPr>
            <a:r>
              <a:rPr lang="en-US" sz="1500" dirty="0"/>
              <a:t>High level process standards</a:t>
            </a:r>
          </a:p>
          <a:p>
            <a:pPr marL="114297" indent="0" algn="ctr">
              <a:buNone/>
            </a:pPr>
            <a:r>
              <a:rPr lang="en-US" sz="1500" dirty="0"/>
              <a:t>Simple, effective and suitable for companies of all sizes in all markets</a:t>
            </a:r>
          </a:p>
          <a:p>
            <a:pPr marL="114297" indent="0" algn="ctr">
              <a:buNone/>
            </a:pPr>
            <a:r>
              <a:rPr lang="en-US" sz="1500" dirty="0"/>
              <a:t>Openly developed by a vibrant user community and freely available to all</a:t>
            </a:r>
          </a:p>
        </p:txBody>
      </p:sp>
    </p:spTree>
    <p:extLst>
      <p:ext uri="{BB962C8B-B14F-4D97-AF65-F5344CB8AC3E}">
        <p14:creationId xmlns:p14="http://schemas.microsoft.com/office/powerpoint/2010/main" val="2996847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7450972"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Sister Standards - Processes for Programs</a:t>
            </a:r>
            <a:endParaRPr dirty="0"/>
          </a:p>
        </p:txBody>
      </p:sp>
      <p:sp>
        <p:nvSpPr>
          <p:cNvPr id="7" name="Google Shape;151;p24">
            <a:extLst>
              <a:ext uri="{FF2B5EF4-FFF2-40B4-BE49-F238E27FC236}">
                <a16:creationId xmlns:a16="http://schemas.microsoft.com/office/drawing/2014/main" id="{301E483D-A115-2A3A-382C-DDEC6DB45752}"/>
              </a:ext>
            </a:extLst>
          </p:cNvPr>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8" name="Google Shape;152;p24">
            <a:extLst>
              <a:ext uri="{FF2B5EF4-FFF2-40B4-BE49-F238E27FC236}">
                <a16:creationId xmlns:a16="http://schemas.microsoft.com/office/drawing/2014/main" id="{01CAEC07-C907-4C6B-EEBB-30682893BF4D}"/>
              </a:ext>
            </a:extLst>
          </p:cNvPr>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9" name="Google Shape;151;p24">
            <a:extLst>
              <a:ext uri="{FF2B5EF4-FFF2-40B4-BE49-F238E27FC236}">
                <a16:creationId xmlns:a16="http://schemas.microsoft.com/office/drawing/2014/main" id="{8FF4B1E6-F1B5-740A-02BD-A8FDB4BE8261}"/>
              </a:ext>
            </a:extLst>
          </p:cNvPr>
          <p:cNvSpPr txBox="1">
            <a:spLocks/>
          </p:cNvSpPr>
          <p:nvPr/>
        </p:nvSpPr>
        <p:spPr>
          <a:xfrm>
            <a:off x="2837026" y="2041280"/>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pic>
        <p:nvPicPr>
          <p:cNvPr id="10" name="Picture 9" descr="A qr code with a few black squares&#10;&#10;Description automatically generated">
            <a:extLst>
              <a:ext uri="{FF2B5EF4-FFF2-40B4-BE49-F238E27FC236}">
                <a16:creationId xmlns:a16="http://schemas.microsoft.com/office/drawing/2014/main" id="{3F2056C9-2E32-9776-1981-CD6D73B509EC}"/>
              </a:ext>
            </a:extLst>
          </p:cNvPr>
          <p:cNvPicPr>
            <a:picLocks noChangeAspect="1"/>
          </p:cNvPicPr>
          <p:nvPr/>
        </p:nvPicPr>
        <p:blipFill>
          <a:blip r:embed="rId3"/>
          <a:stretch>
            <a:fillRect/>
          </a:stretch>
        </p:blipFill>
        <p:spPr>
          <a:xfrm>
            <a:off x="1120637" y="2197134"/>
            <a:ext cx="1716389" cy="1716389"/>
          </a:xfrm>
          <a:prstGeom prst="rect">
            <a:avLst/>
          </a:prstGeom>
        </p:spPr>
      </p:pic>
      <p:pic>
        <p:nvPicPr>
          <p:cNvPr id="11" name="Picture 10" descr="A qr code with a black and white background&#10;&#10;Description automatically generated">
            <a:extLst>
              <a:ext uri="{FF2B5EF4-FFF2-40B4-BE49-F238E27FC236}">
                <a16:creationId xmlns:a16="http://schemas.microsoft.com/office/drawing/2014/main" id="{0944199F-ECD1-5506-D4E7-CDA9E9CFE703}"/>
              </a:ext>
            </a:extLst>
          </p:cNvPr>
          <p:cNvPicPr>
            <a:picLocks noChangeAspect="1"/>
          </p:cNvPicPr>
          <p:nvPr/>
        </p:nvPicPr>
        <p:blipFill>
          <a:blip r:embed="rId4"/>
          <a:stretch>
            <a:fillRect/>
          </a:stretch>
        </p:blipFill>
        <p:spPr>
          <a:xfrm>
            <a:off x="6306973" y="2197134"/>
            <a:ext cx="1716389" cy="1716389"/>
          </a:xfrm>
          <a:prstGeom prst="rect">
            <a:avLst/>
          </a:prstGeom>
        </p:spPr>
      </p:pic>
    </p:spTree>
    <p:extLst>
      <p:ext uri="{BB962C8B-B14F-4D97-AF65-F5344CB8AC3E}">
        <p14:creationId xmlns:p14="http://schemas.microsoft.com/office/powerpoint/2010/main" val="3438064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The OpenChain standards are the </a:t>
            </a:r>
            <a:r>
              <a:rPr lang="en-US" sz="1800" b="1" i="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international baseline </a:t>
            </a: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for quality in open source license compliance or security assurance programs.</a:t>
            </a:r>
          </a:p>
        </p:txBody>
      </p:sp>
    </p:spTree>
    <p:extLst>
      <p:ext uri="{BB962C8B-B14F-4D97-AF65-F5344CB8AC3E}">
        <p14:creationId xmlns:p14="http://schemas.microsoft.com/office/powerpoint/2010/main" val="4195723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Recent Progress</a:t>
            </a:r>
          </a:p>
        </p:txBody>
      </p:sp>
    </p:spTree>
    <p:extLst>
      <p:ext uri="{BB962C8B-B14F-4D97-AF65-F5344CB8AC3E}">
        <p14:creationId xmlns:p14="http://schemas.microsoft.com/office/powerpoint/2010/main" val="2169658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4FE4-9E34-46ED-48C9-2C799BD33066}"/>
              </a:ext>
            </a:extLst>
          </p:cNvPr>
          <p:cNvSpPr>
            <a:spLocks noGrp="1"/>
          </p:cNvSpPr>
          <p:nvPr>
            <p:ph type="title"/>
          </p:nvPr>
        </p:nvSpPr>
        <p:spPr/>
        <p:txBody>
          <a:bodyPr>
            <a:normAutofit fontScale="90000"/>
          </a:bodyPr>
          <a:lstStyle/>
          <a:p>
            <a:r>
              <a:rPr lang="en-US" dirty="0"/>
              <a:t>1H 2025 Overview</a:t>
            </a:r>
          </a:p>
        </p:txBody>
      </p:sp>
      <p:sp>
        <p:nvSpPr>
          <p:cNvPr id="3" name="Google Shape;1389;p121">
            <a:extLst>
              <a:ext uri="{FF2B5EF4-FFF2-40B4-BE49-F238E27FC236}">
                <a16:creationId xmlns:a16="http://schemas.microsoft.com/office/drawing/2014/main" id="{88D63417-1782-C7F5-3E03-F9E139D83434}"/>
              </a:ext>
            </a:extLst>
          </p:cNvPr>
          <p:cNvSpPr txBox="1"/>
          <p:nvPr/>
        </p:nvSpPr>
        <p:spPr>
          <a:xfrm>
            <a:off x="3283107" y="853806"/>
            <a:ext cx="5424720" cy="3653278"/>
          </a:xfrm>
          <a:prstGeom prst="rect">
            <a:avLst/>
          </a:prstGeom>
          <a:noFill/>
          <a:ln>
            <a:noFill/>
          </a:ln>
        </p:spPr>
        <p:txBody>
          <a:bodyPr spcFirstLastPara="1" wrap="square" lIns="91425" tIns="91425" rIns="91425" bIns="91425" anchor="t" anchorCtr="0">
            <a:spAutoFit/>
          </a:bodyPr>
          <a:lstStyle/>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New Platinum Member:</a:t>
            </a: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5230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br>
              <a:rPr lang="en-US" dirty="0">
                <a:solidFill>
                  <a:schemeClr val="dk2"/>
                </a:solidFill>
                <a:latin typeface="Josefin Sans" pitchFamily="2" charset="77"/>
                <a:ea typeface="Open Sans Light"/>
                <a:cs typeface="Open Sans Light"/>
                <a:sym typeface="Open Sans"/>
              </a:rPr>
            </a:b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Recertification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18974 Co-Announcements:</a:t>
            </a:r>
            <a:endParaRPr dirty="0">
              <a:solidFill>
                <a:schemeClr val="dk2"/>
              </a:solidFill>
              <a:latin typeface="Josefin Sans" pitchFamily="2" charset="77"/>
              <a:ea typeface="Open Sans Light"/>
              <a:cs typeface="Open Sans Light"/>
              <a:sym typeface="Open Sans"/>
            </a:endParaRPr>
          </a:p>
        </p:txBody>
      </p:sp>
      <p:sp>
        <p:nvSpPr>
          <p:cNvPr id="4" name="Google Shape;1392;p121">
            <a:extLst>
              <a:ext uri="{FF2B5EF4-FFF2-40B4-BE49-F238E27FC236}">
                <a16:creationId xmlns:a16="http://schemas.microsoft.com/office/drawing/2014/main" id="{4E9DDDCF-C94F-C3E5-72CD-4FDF0F2281EE}"/>
              </a:ext>
            </a:extLst>
          </p:cNvPr>
          <p:cNvSpPr txBox="1">
            <a:spLocks/>
          </p:cNvSpPr>
          <p:nvPr/>
        </p:nvSpPr>
        <p:spPr>
          <a:xfrm>
            <a:off x="311700" y="853806"/>
            <a:ext cx="2748690" cy="390103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050" b="1" dirty="0">
              <a:solidFill>
                <a:schemeClr val="dk2"/>
              </a:solidFill>
              <a:latin typeface="Josefin Sans" pitchFamily="2" charset="77"/>
              <a:ea typeface="Open Sans ExtraBold"/>
              <a:cs typeface="Open Sans ExtraBold"/>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2"/>
              </a:rPr>
              <a:t>Proposed updates to ISO/IEC 5230 and ISO/IEC 18974 finished public comments and freeze periods</a:t>
            </a:r>
            <a:r>
              <a:rPr lang="en-US" sz="1050" dirty="0">
                <a:solidFill>
                  <a:schemeClr val="dk2"/>
                </a:solidFill>
                <a:latin typeface="Josefin Sans" pitchFamily="2" charset="77"/>
                <a:ea typeface="Open Sans Light"/>
                <a:cs typeface="Open Sans Light"/>
                <a:sym typeface="Open Sans"/>
              </a:rPr>
              <a:t>, moved to Steering Committee.</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3"/>
              </a:rPr>
              <a:t>Maturity models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4"/>
              </a:rPr>
              <a:t>“Explainers” for company departments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5"/>
              </a:rPr>
              <a:t>Open source policy template updated</a:t>
            </a:r>
            <a:r>
              <a:rPr lang="en-US" sz="1050" dirty="0">
                <a:solidFill>
                  <a:schemeClr val="dk2"/>
                </a:solidFill>
                <a:latin typeface="Josefin Sans" pitchFamily="2" charset="77"/>
                <a:ea typeface="Open Sans Light"/>
                <a:cs typeface="Open Sans Light"/>
                <a:sym typeface="Open Sans"/>
              </a:rPr>
              <a:t>.</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6"/>
              </a:rPr>
              <a:t>Telco SBOM Quality Guide updated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7"/>
              </a:rPr>
              <a:t>AI BOM Compliance Guide complete</a:t>
            </a:r>
            <a:r>
              <a:rPr lang="en-US" sz="1050" dirty="0">
                <a:solidFill>
                  <a:schemeClr val="dk2"/>
                </a:solidFill>
                <a:latin typeface="Josefin Sans" pitchFamily="2" charset="77"/>
                <a:ea typeface="Open Sans Light"/>
                <a:cs typeface="Open Sans Light"/>
                <a:sym typeface="Open Sans"/>
              </a:rPr>
              <a:t>, board approval pending.</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8"/>
              </a:rPr>
              <a:t>Cross-industry SBOM quality guide early drafting</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indent="-323850">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9"/>
              </a:rPr>
              <a:t>Reorganized reference library</a:t>
            </a:r>
            <a:r>
              <a:rPr lang="en-US" sz="1050" dirty="0">
                <a:solidFill>
                  <a:schemeClr val="dk2"/>
                </a:solidFill>
                <a:latin typeface="Josefin Sans" pitchFamily="2" charset="77"/>
                <a:ea typeface="Open Sans Light"/>
                <a:cs typeface="Open Sans Light"/>
                <a:sym typeface="Open Sans"/>
              </a:rPr>
              <a:t> of 1,500~ resources.</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10"/>
              </a:rPr>
              <a:t>Better discoverability of processes</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rPr>
              <a:t>Improved integration with other LF Project activities (</a:t>
            </a:r>
            <a:r>
              <a:rPr lang="en-US" sz="1050" dirty="0">
                <a:solidFill>
                  <a:schemeClr val="dk2"/>
                </a:solidFill>
                <a:latin typeface="Josefin Sans" pitchFamily="2" charset="77"/>
                <a:ea typeface="Open Sans Light"/>
                <a:cs typeface="Open Sans Light"/>
                <a:sym typeface="Open Sans"/>
                <a:hlinkClick r:id="rId11"/>
              </a:rPr>
              <a:t>e.g. OpenSSF</a:t>
            </a:r>
            <a:r>
              <a:rPr lang="en-US" sz="1050" dirty="0">
                <a:solidFill>
                  <a:schemeClr val="dk2"/>
                </a:solidFill>
                <a:latin typeface="Josefin Sans" pitchFamily="2" charset="77"/>
                <a:ea typeface="Open Sans Light"/>
                <a:cs typeface="Open Sans Light"/>
                <a:sym typeface="Open Sans"/>
              </a:rPr>
              <a:t>).</a:t>
            </a:r>
          </a:p>
        </p:txBody>
      </p:sp>
      <p:pic>
        <p:nvPicPr>
          <p:cNvPr id="5" name="Google Shape;1394;p121" title="LOGO_KFTC_ENG.png">
            <a:extLst>
              <a:ext uri="{FF2B5EF4-FFF2-40B4-BE49-F238E27FC236}">
                <a16:creationId xmlns:a16="http://schemas.microsoft.com/office/drawing/2014/main" id="{EF353B84-9964-6172-0722-F0897533093D}"/>
              </a:ext>
            </a:extLst>
          </p:cNvPr>
          <p:cNvPicPr preferRelativeResize="0"/>
          <p:nvPr/>
        </p:nvPicPr>
        <p:blipFill>
          <a:blip r:embed="rId12">
            <a:alphaModFix/>
          </a:blip>
          <a:stretch>
            <a:fillRect/>
          </a:stretch>
        </p:blipFill>
        <p:spPr>
          <a:xfrm>
            <a:off x="7282260" y="2937659"/>
            <a:ext cx="1258424" cy="421399"/>
          </a:xfrm>
          <a:prstGeom prst="rect">
            <a:avLst/>
          </a:prstGeom>
          <a:noFill/>
          <a:ln>
            <a:noFill/>
          </a:ln>
        </p:spPr>
      </p:pic>
      <p:pic>
        <p:nvPicPr>
          <p:cNvPr id="6" name="Google Shape;1395;p121" title="erlang-logo.png">
            <a:extLst>
              <a:ext uri="{FF2B5EF4-FFF2-40B4-BE49-F238E27FC236}">
                <a16:creationId xmlns:a16="http://schemas.microsoft.com/office/drawing/2014/main" id="{AFDE0447-BABA-FD20-2222-A7D063C1ED43}"/>
              </a:ext>
            </a:extLst>
          </p:cNvPr>
          <p:cNvPicPr preferRelativeResize="0"/>
          <p:nvPr/>
        </p:nvPicPr>
        <p:blipFill>
          <a:blip r:embed="rId13">
            <a:alphaModFix/>
          </a:blip>
          <a:stretch>
            <a:fillRect/>
          </a:stretch>
        </p:blipFill>
        <p:spPr>
          <a:xfrm>
            <a:off x="5817701" y="2285443"/>
            <a:ext cx="512191" cy="448892"/>
          </a:xfrm>
          <a:prstGeom prst="rect">
            <a:avLst/>
          </a:prstGeom>
          <a:noFill/>
          <a:ln>
            <a:noFill/>
          </a:ln>
        </p:spPr>
      </p:pic>
      <p:pic>
        <p:nvPicPr>
          <p:cNvPr id="7" name="Google Shape;1396;p121" title="Netcore_logo-1024x256.png">
            <a:extLst>
              <a:ext uri="{FF2B5EF4-FFF2-40B4-BE49-F238E27FC236}">
                <a16:creationId xmlns:a16="http://schemas.microsoft.com/office/drawing/2014/main" id="{952101A1-15C2-DE6F-8251-170D25CD11C2}"/>
              </a:ext>
            </a:extLst>
          </p:cNvPr>
          <p:cNvPicPr preferRelativeResize="0"/>
          <p:nvPr/>
        </p:nvPicPr>
        <p:blipFill>
          <a:blip r:embed="rId14">
            <a:alphaModFix/>
          </a:blip>
          <a:stretch>
            <a:fillRect/>
          </a:stretch>
        </p:blipFill>
        <p:spPr>
          <a:xfrm>
            <a:off x="5036030" y="4427442"/>
            <a:ext cx="1224230" cy="306057"/>
          </a:xfrm>
          <a:prstGeom prst="rect">
            <a:avLst/>
          </a:prstGeom>
          <a:noFill/>
          <a:ln>
            <a:noFill/>
          </a:ln>
        </p:spPr>
      </p:pic>
      <p:pic>
        <p:nvPicPr>
          <p:cNvPr id="8" name="Google Shape;1397;p121" title="s-core_Logo_CI_png.png">
            <a:extLst>
              <a:ext uri="{FF2B5EF4-FFF2-40B4-BE49-F238E27FC236}">
                <a16:creationId xmlns:a16="http://schemas.microsoft.com/office/drawing/2014/main" id="{74264C78-76B8-F1FC-080E-73DB0AECCB8D}"/>
              </a:ext>
            </a:extLst>
          </p:cNvPr>
          <p:cNvPicPr preferRelativeResize="0"/>
          <p:nvPr/>
        </p:nvPicPr>
        <p:blipFill>
          <a:blip r:embed="rId15">
            <a:alphaModFix/>
          </a:blip>
          <a:stretch>
            <a:fillRect/>
          </a:stretch>
        </p:blipFill>
        <p:spPr>
          <a:xfrm>
            <a:off x="5993560" y="3021835"/>
            <a:ext cx="1083600" cy="253055"/>
          </a:xfrm>
          <a:prstGeom prst="rect">
            <a:avLst/>
          </a:prstGeom>
          <a:noFill/>
          <a:ln>
            <a:noFill/>
          </a:ln>
        </p:spPr>
      </p:pic>
      <p:pic>
        <p:nvPicPr>
          <p:cNvPr id="9" name="Google Shape;1398;p121" title="s-core_Logo_CI_png.png">
            <a:extLst>
              <a:ext uri="{FF2B5EF4-FFF2-40B4-BE49-F238E27FC236}">
                <a16:creationId xmlns:a16="http://schemas.microsoft.com/office/drawing/2014/main" id="{C8158A67-52DD-DD0D-F07B-79E33A052204}"/>
              </a:ext>
            </a:extLst>
          </p:cNvPr>
          <p:cNvPicPr preferRelativeResize="0"/>
          <p:nvPr/>
        </p:nvPicPr>
        <p:blipFill>
          <a:blip r:embed="rId15">
            <a:alphaModFix/>
          </a:blip>
          <a:stretch>
            <a:fillRect/>
          </a:stretch>
        </p:blipFill>
        <p:spPr>
          <a:xfrm>
            <a:off x="6749542" y="4433539"/>
            <a:ext cx="1258424" cy="293871"/>
          </a:xfrm>
          <a:prstGeom prst="rect">
            <a:avLst/>
          </a:prstGeom>
          <a:noFill/>
          <a:ln>
            <a:noFill/>
          </a:ln>
        </p:spPr>
      </p:pic>
      <p:pic>
        <p:nvPicPr>
          <p:cNvPr id="10" name="Google Shape;1399;p121" title="COLLABORA_02_RGB-1024x570.png">
            <a:extLst>
              <a:ext uri="{FF2B5EF4-FFF2-40B4-BE49-F238E27FC236}">
                <a16:creationId xmlns:a16="http://schemas.microsoft.com/office/drawing/2014/main" id="{4773F936-F0B3-4685-A1E0-79FADDEA0D73}"/>
              </a:ext>
            </a:extLst>
          </p:cNvPr>
          <p:cNvPicPr preferRelativeResize="0"/>
          <p:nvPr/>
        </p:nvPicPr>
        <p:blipFill>
          <a:blip r:embed="rId16">
            <a:alphaModFix/>
          </a:blip>
          <a:stretch>
            <a:fillRect/>
          </a:stretch>
        </p:blipFill>
        <p:spPr>
          <a:xfrm>
            <a:off x="7684602" y="3595140"/>
            <a:ext cx="844131" cy="469876"/>
          </a:xfrm>
          <a:prstGeom prst="rect">
            <a:avLst/>
          </a:prstGeom>
          <a:noFill/>
          <a:ln>
            <a:noFill/>
          </a:ln>
        </p:spPr>
      </p:pic>
      <p:pic>
        <p:nvPicPr>
          <p:cNvPr id="11" name="Google Shape;1400;p121" title="138d2bdb07720199f3d571b474064cb0-1.jpg">
            <a:extLst>
              <a:ext uri="{FF2B5EF4-FFF2-40B4-BE49-F238E27FC236}">
                <a16:creationId xmlns:a16="http://schemas.microsoft.com/office/drawing/2014/main" id="{9D0FA8FC-5F7C-D69E-6F08-B81C8DA1AA87}"/>
              </a:ext>
            </a:extLst>
          </p:cNvPr>
          <p:cNvPicPr preferRelativeResize="0"/>
          <p:nvPr/>
        </p:nvPicPr>
        <p:blipFill>
          <a:blip r:embed="rId17">
            <a:alphaModFix/>
          </a:blip>
          <a:stretch>
            <a:fillRect/>
          </a:stretch>
        </p:blipFill>
        <p:spPr>
          <a:xfrm>
            <a:off x="5010671" y="3670970"/>
            <a:ext cx="844130" cy="398847"/>
          </a:xfrm>
          <a:prstGeom prst="rect">
            <a:avLst/>
          </a:prstGeom>
          <a:noFill/>
          <a:ln>
            <a:noFill/>
          </a:ln>
        </p:spPr>
      </p:pic>
      <p:pic>
        <p:nvPicPr>
          <p:cNvPr id="12" name="Google Shape;1401;p121" title="logo.png">
            <a:extLst>
              <a:ext uri="{FF2B5EF4-FFF2-40B4-BE49-F238E27FC236}">
                <a16:creationId xmlns:a16="http://schemas.microsoft.com/office/drawing/2014/main" id="{B73F2932-E5D3-A0AC-D8AC-3E4B11AB60F5}"/>
              </a:ext>
            </a:extLst>
          </p:cNvPr>
          <p:cNvPicPr preferRelativeResize="0"/>
          <p:nvPr/>
        </p:nvPicPr>
        <p:blipFill>
          <a:blip r:embed="rId18">
            <a:alphaModFix/>
          </a:blip>
          <a:stretch>
            <a:fillRect/>
          </a:stretch>
        </p:blipFill>
        <p:spPr>
          <a:xfrm>
            <a:off x="5055928" y="2995338"/>
            <a:ext cx="732535" cy="306040"/>
          </a:xfrm>
          <a:prstGeom prst="rect">
            <a:avLst/>
          </a:prstGeom>
          <a:noFill/>
          <a:ln>
            <a:noFill/>
          </a:ln>
        </p:spPr>
      </p:pic>
      <p:pic>
        <p:nvPicPr>
          <p:cNvPr id="13" name="Google Shape;1402;p121" title="stuttgart-shane-keynote-2025-04-07.png">
            <a:extLst>
              <a:ext uri="{FF2B5EF4-FFF2-40B4-BE49-F238E27FC236}">
                <a16:creationId xmlns:a16="http://schemas.microsoft.com/office/drawing/2014/main" id="{1608C3A6-C396-E765-6580-2B115FCA56E7}"/>
              </a:ext>
            </a:extLst>
          </p:cNvPr>
          <p:cNvPicPr preferRelativeResize="0"/>
          <p:nvPr/>
        </p:nvPicPr>
        <p:blipFill>
          <a:blip r:embed="rId19">
            <a:alphaModFix/>
          </a:blip>
          <a:stretch>
            <a:fillRect/>
          </a:stretch>
        </p:blipFill>
        <p:spPr>
          <a:xfrm>
            <a:off x="6616960" y="2221551"/>
            <a:ext cx="617095" cy="603172"/>
          </a:xfrm>
          <a:prstGeom prst="rect">
            <a:avLst/>
          </a:prstGeom>
          <a:noFill/>
          <a:ln>
            <a:noFill/>
          </a:ln>
        </p:spPr>
      </p:pic>
      <p:pic>
        <p:nvPicPr>
          <p:cNvPr id="14" name="Google Shape;1403;p121" title="qnap-logo@3x.png">
            <a:extLst>
              <a:ext uri="{FF2B5EF4-FFF2-40B4-BE49-F238E27FC236}">
                <a16:creationId xmlns:a16="http://schemas.microsoft.com/office/drawing/2014/main" id="{42445660-BA2C-5B17-37E5-05B3E727212E}"/>
              </a:ext>
            </a:extLst>
          </p:cNvPr>
          <p:cNvPicPr preferRelativeResize="0"/>
          <p:nvPr/>
        </p:nvPicPr>
        <p:blipFill>
          <a:blip r:embed="rId20">
            <a:alphaModFix/>
          </a:blip>
          <a:stretch>
            <a:fillRect/>
          </a:stretch>
        </p:blipFill>
        <p:spPr>
          <a:xfrm>
            <a:off x="3726137" y="3050554"/>
            <a:ext cx="1124690" cy="195598"/>
          </a:xfrm>
          <a:prstGeom prst="rect">
            <a:avLst/>
          </a:prstGeom>
          <a:noFill/>
          <a:ln>
            <a:noFill/>
          </a:ln>
        </p:spPr>
      </p:pic>
      <p:pic>
        <p:nvPicPr>
          <p:cNvPr id="15" name="Google Shape;1404;p121" title="AbacatePay.png">
            <a:extLst>
              <a:ext uri="{FF2B5EF4-FFF2-40B4-BE49-F238E27FC236}">
                <a16:creationId xmlns:a16="http://schemas.microsoft.com/office/drawing/2014/main" id="{DC186AED-A8CC-E9F0-A91E-7F9EE0874E0F}"/>
              </a:ext>
            </a:extLst>
          </p:cNvPr>
          <p:cNvPicPr preferRelativeResize="0"/>
          <p:nvPr/>
        </p:nvPicPr>
        <p:blipFill>
          <a:blip r:embed="rId21">
            <a:alphaModFix/>
          </a:blip>
          <a:stretch>
            <a:fillRect/>
          </a:stretch>
        </p:blipFill>
        <p:spPr>
          <a:xfrm>
            <a:off x="7445621" y="2254919"/>
            <a:ext cx="1124690" cy="452269"/>
          </a:xfrm>
          <a:prstGeom prst="rect">
            <a:avLst/>
          </a:prstGeom>
          <a:noFill/>
          <a:ln>
            <a:noFill/>
          </a:ln>
        </p:spPr>
      </p:pic>
      <p:pic>
        <p:nvPicPr>
          <p:cNvPr id="16" name="Google Shape;1405;p121" title="amazon.png">
            <a:extLst>
              <a:ext uri="{FF2B5EF4-FFF2-40B4-BE49-F238E27FC236}">
                <a16:creationId xmlns:a16="http://schemas.microsoft.com/office/drawing/2014/main" id="{37C02ED1-7FBA-2FDD-9B96-0E6BEF32DADD}"/>
              </a:ext>
            </a:extLst>
          </p:cNvPr>
          <p:cNvPicPr preferRelativeResize="0"/>
          <p:nvPr/>
        </p:nvPicPr>
        <p:blipFill rotWithShape="1">
          <a:blip r:embed="rId22">
            <a:alphaModFix/>
          </a:blip>
          <a:srcRect l="11740" t="32505" r="11525" b="22819"/>
          <a:stretch/>
        </p:blipFill>
        <p:spPr>
          <a:xfrm>
            <a:off x="5285764" y="1229411"/>
            <a:ext cx="1996488" cy="653957"/>
          </a:xfrm>
          <a:prstGeom prst="rect">
            <a:avLst/>
          </a:prstGeom>
          <a:noFill/>
          <a:ln>
            <a:noFill/>
          </a:ln>
        </p:spPr>
      </p:pic>
      <p:pic>
        <p:nvPicPr>
          <p:cNvPr id="17" name="Google Shape;1406;p121" title="Corporate_Logo_Navy_color.png">
            <a:extLst>
              <a:ext uri="{FF2B5EF4-FFF2-40B4-BE49-F238E27FC236}">
                <a16:creationId xmlns:a16="http://schemas.microsoft.com/office/drawing/2014/main" id="{0CEF5EAE-BB30-1EAA-9E93-8096EB379669}"/>
              </a:ext>
            </a:extLst>
          </p:cNvPr>
          <p:cNvPicPr preferRelativeResize="0"/>
          <p:nvPr/>
        </p:nvPicPr>
        <p:blipFill>
          <a:blip r:embed="rId23">
            <a:alphaModFix/>
          </a:blip>
          <a:stretch>
            <a:fillRect/>
          </a:stretch>
        </p:blipFill>
        <p:spPr>
          <a:xfrm>
            <a:off x="6207358" y="3742184"/>
            <a:ext cx="1124689" cy="256431"/>
          </a:xfrm>
          <a:prstGeom prst="rect">
            <a:avLst/>
          </a:prstGeom>
          <a:noFill/>
          <a:ln>
            <a:noFill/>
          </a:ln>
        </p:spPr>
      </p:pic>
      <p:pic>
        <p:nvPicPr>
          <p:cNvPr id="18" name="Google Shape;1407;p121" title="OpenAnolis（龙蜥社区）-1.png">
            <a:extLst>
              <a:ext uri="{FF2B5EF4-FFF2-40B4-BE49-F238E27FC236}">
                <a16:creationId xmlns:a16="http://schemas.microsoft.com/office/drawing/2014/main" id="{40A52300-A4D4-9D6C-6B35-87BAF715E038}"/>
              </a:ext>
            </a:extLst>
          </p:cNvPr>
          <p:cNvPicPr preferRelativeResize="0"/>
          <p:nvPr/>
        </p:nvPicPr>
        <p:blipFill>
          <a:blip r:embed="rId24">
            <a:alphaModFix/>
          </a:blip>
          <a:stretch>
            <a:fillRect/>
          </a:stretch>
        </p:blipFill>
        <p:spPr>
          <a:xfrm>
            <a:off x="4405942" y="2301824"/>
            <a:ext cx="1124690" cy="416132"/>
          </a:xfrm>
          <a:prstGeom prst="rect">
            <a:avLst/>
          </a:prstGeom>
          <a:noFill/>
          <a:ln>
            <a:noFill/>
          </a:ln>
        </p:spPr>
      </p:pic>
      <p:pic>
        <p:nvPicPr>
          <p:cNvPr id="22" name="Picture 21" descr="A black and white logo&#10;&#10;AI-generated content may be incorrect.">
            <a:extLst>
              <a:ext uri="{FF2B5EF4-FFF2-40B4-BE49-F238E27FC236}">
                <a16:creationId xmlns:a16="http://schemas.microsoft.com/office/drawing/2014/main" id="{F0C5128D-9DBE-6FA5-91F1-132DFBC06E00}"/>
              </a:ext>
            </a:extLst>
          </p:cNvPr>
          <p:cNvPicPr>
            <a:picLocks noChangeAspect="1"/>
          </p:cNvPicPr>
          <p:nvPr/>
        </p:nvPicPr>
        <p:blipFill>
          <a:blip r:embed="rId25"/>
          <a:stretch>
            <a:fillRect/>
          </a:stretch>
        </p:blipFill>
        <p:spPr>
          <a:xfrm>
            <a:off x="3537752" y="2234636"/>
            <a:ext cx="841204" cy="691608"/>
          </a:xfrm>
          <a:prstGeom prst="rect">
            <a:avLst/>
          </a:prstGeom>
        </p:spPr>
      </p:pic>
    </p:spTree>
    <p:extLst>
      <p:ext uri="{BB962C8B-B14F-4D97-AF65-F5344CB8AC3E}">
        <p14:creationId xmlns:p14="http://schemas.microsoft.com/office/powerpoint/2010/main" val="1556301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D2348D5-B379-06A9-B3F5-54100A934F9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C582BDF-2CC0-3144-9B6C-0AFF3EF90697}"/>
              </a:ext>
            </a:extLst>
          </p:cNvPr>
          <p:cNvSpPr/>
          <p:nvPr/>
        </p:nvSpPr>
        <p:spPr>
          <a:xfrm>
            <a:off x="6917206" y="4349527"/>
            <a:ext cx="2229524" cy="7939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47C18B-5B3F-2C95-2156-0901145A4448}"/>
              </a:ext>
            </a:extLst>
          </p:cNvPr>
          <p:cNvSpPr/>
          <p:nvPr/>
        </p:nvSpPr>
        <p:spPr>
          <a:xfrm>
            <a:off x="6914147" y="-3244"/>
            <a:ext cx="2229525" cy="4331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Google Shape;157;p25">
            <a:extLst>
              <a:ext uri="{FF2B5EF4-FFF2-40B4-BE49-F238E27FC236}">
                <a16:creationId xmlns:a16="http://schemas.microsoft.com/office/drawing/2014/main" id="{ABC1CD9F-1E82-01EC-D44C-1635D8C381B8}"/>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97CBB81A-A555-8D03-64C4-CEA21EAC1B59}"/>
              </a:ext>
            </a:extLst>
          </p:cNvPr>
          <p:cNvSpPr>
            <a:spLocks noGrp="1"/>
          </p:cNvSpPr>
          <p:nvPr>
            <p:ph type="body" idx="1"/>
          </p:nvPr>
        </p:nvSpPr>
        <p:spPr>
          <a:xfrm>
            <a:off x="808824" y="1230463"/>
            <a:ext cx="5670726" cy="3339000"/>
          </a:xfrm>
        </p:spPr>
        <p:txBody>
          <a:bodyPr/>
          <a:lstStyle/>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Recent adoption announcements:</a:t>
            </a:r>
          </a:p>
          <a:p>
            <a:endParaRPr lang="en-US" dirty="0"/>
          </a:p>
        </p:txBody>
      </p:sp>
      <p:grpSp>
        <p:nvGrpSpPr>
          <p:cNvPr id="13" name="Group 12">
            <a:extLst>
              <a:ext uri="{FF2B5EF4-FFF2-40B4-BE49-F238E27FC236}">
                <a16:creationId xmlns:a16="http://schemas.microsoft.com/office/drawing/2014/main" id="{5C7ADE17-1C2D-F336-6A9C-576269A2538A}"/>
              </a:ext>
            </a:extLst>
          </p:cNvPr>
          <p:cNvGrpSpPr>
            <a:grpSpLocks noChangeAspect="1"/>
          </p:cNvGrpSpPr>
          <p:nvPr/>
        </p:nvGrpSpPr>
        <p:grpSpPr>
          <a:xfrm>
            <a:off x="6976674" y="205932"/>
            <a:ext cx="2167326" cy="4329522"/>
            <a:chOff x="6505037" y="0"/>
            <a:chExt cx="2574796" cy="5143500"/>
          </a:xfrm>
        </p:grpSpPr>
        <p:pic>
          <p:nvPicPr>
            <p:cNvPr id="7" name="Picture 6" descr="A group of logos with text&#10;&#10;Description automatically generated">
              <a:extLst>
                <a:ext uri="{FF2B5EF4-FFF2-40B4-BE49-F238E27FC236}">
                  <a16:creationId xmlns:a16="http://schemas.microsoft.com/office/drawing/2014/main" id="{06EA7345-3D96-198D-E02E-36747685DA53}"/>
                </a:ext>
              </a:extLst>
            </p:cNvPr>
            <p:cNvPicPr>
              <a:picLocks noChangeAspect="1"/>
            </p:cNvPicPr>
            <p:nvPr/>
          </p:nvPicPr>
          <p:blipFill>
            <a:blip r:embed="rId3"/>
            <a:stretch>
              <a:fillRect/>
            </a:stretch>
          </p:blipFill>
          <p:spPr>
            <a:xfrm>
              <a:off x="6505037" y="0"/>
              <a:ext cx="2574795" cy="2560596"/>
            </a:xfrm>
            <a:prstGeom prst="rect">
              <a:avLst/>
            </a:prstGeom>
          </p:spPr>
        </p:pic>
        <p:pic>
          <p:nvPicPr>
            <p:cNvPr id="9" name="Picture 8" descr="A group of logos with text&#10;&#10;Description automatically generated">
              <a:extLst>
                <a:ext uri="{FF2B5EF4-FFF2-40B4-BE49-F238E27FC236}">
                  <a16:creationId xmlns:a16="http://schemas.microsoft.com/office/drawing/2014/main" id="{84F9CEEE-CE94-1BD5-9645-4102C15A309E}"/>
                </a:ext>
              </a:extLst>
            </p:cNvPr>
            <p:cNvPicPr>
              <a:picLocks noChangeAspect="1"/>
            </p:cNvPicPr>
            <p:nvPr/>
          </p:nvPicPr>
          <p:blipFill>
            <a:blip r:embed="rId4"/>
            <a:stretch>
              <a:fillRect/>
            </a:stretch>
          </p:blipFill>
          <p:spPr>
            <a:xfrm>
              <a:off x="6505038" y="2596999"/>
              <a:ext cx="2574795" cy="2546501"/>
            </a:xfrm>
            <a:prstGeom prst="rect">
              <a:avLst/>
            </a:prstGeom>
          </p:spPr>
        </p:pic>
      </p:grpSp>
      <p:pic>
        <p:nvPicPr>
          <p:cNvPr id="14" name="Google Shape;291;g311e9b71714_0_35">
            <a:extLst>
              <a:ext uri="{FF2B5EF4-FFF2-40B4-BE49-F238E27FC236}">
                <a16:creationId xmlns:a16="http://schemas.microsoft.com/office/drawing/2014/main" id="{8000FCC1-ADD8-A1EF-10E2-2706352B582F}"/>
              </a:ext>
            </a:extLst>
          </p:cNvPr>
          <p:cNvPicPr preferRelativeResize="0">
            <a:picLocks noChangeAspect="1"/>
          </p:cNvPicPr>
          <p:nvPr/>
        </p:nvPicPr>
        <p:blipFill>
          <a:blip r:embed="rId5">
            <a:alphaModFix/>
          </a:blip>
          <a:srcRect t="36314"/>
          <a:stretch/>
        </p:blipFill>
        <p:spPr>
          <a:xfrm>
            <a:off x="6848739" y="4733500"/>
            <a:ext cx="2294933" cy="410000"/>
          </a:xfrm>
          <a:prstGeom prst="rect">
            <a:avLst/>
          </a:prstGeom>
          <a:noFill/>
          <a:ln>
            <a:noFill/>
          </a:ln>
        </p:spPr>
      </p:pic>
      <p:sp>
        <p:nvSpPr>
          <p:cNvPr id="15" name="TextBox 14">
            <a:extLst>
              <a:ext uri="{FF2B5EF4-FFF2-40B4-BE49-F238E27FC236}">
                <a16:creationId xmlns:a16="http://schemas.microsoft.com/office/drawing/2014/main" id="{09E66F97-9B10-41E3-B001-29589FD0DEDD}"/>
              </a:ext>
            </a:extLst>
          </p:cNvPr>
          <p:cNvSpPr txBox="1"/>
          <p:nvPr/>
        </p:nvSpPr>
        <p:spPr>
          <a:xfrm>
            <a:off x="7370716" y="8785"/>
            <a:ext cx="1316386"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5230:2020</a:t>
            </a:r>
            <a:endParaRPr lang="en-US" sz="1000" b="1" dirty="0">
              <a:latin typeface="Open Sans ExtraBold" pitchFamily="2" charset="0"/>
              <a:ea typeface="Open Sans ExtraBold" pitchFamily="2" charset="0"/>
              <a:cs typeface="Open Sans ExtraBold" pitchFamily="2" charset="0"/>
            </a:endParaRPr>
          </a:p>
        </p:txBody>
      </p:sp>
      <p:sp>
        <p:nvSpPr>
          <p:cNvPr id="16" name="TextBox 15">
            <a:extLst>
              <a:ext uri="{FF2B5EF4-FFF2-40B4-BE49-F238E27FC236}">
                <a16:creationId xmlns:a16="http://schemas.microsoft.com/office/drawing/2014/main" id="{0E754C70-1622-0544-32FF-18D673F3DF32}"/>
              </a:ext>
            </a:extLst>
          </p:cNvPr>
          <p:cNvSpPr txBox="1"/>
          <p:nvPr/>
        </p:nvSpPr>
        <p:spPr>
          <a:xfrm>
            <a:off x="7333045" y="4553613"/>
            <a:ext cx="1391728"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18974:2023</a:t>
            </a:r>
            <a:endParaRPr lang="en-US" sz="1000" b="1" dirty="0">
              <a:latin typeface="Open Sans ExtraBold" pitchFamily="2" charset="0"/>
              <a:ea typeface="Open Sans ExtraBold" pitchFamily="2" charset="0"/>
              <a:cs typeface="Open Sans ExtraBold" pitchFamily="2" charset="0"/>
            </a:endParaRPr>
          </a:p>
        </p:txBody>
      </p:sp>
      <p:sp>
        <p:nvSpPr>
          <p:cNvPr id="19" name="TextBox 18">
            <a:extLst>
              <a:ext uri="{FF2B5EF4-FFF2-40B4-BE49-F238E27FC236}">
                <a16:creationId xmlns:a16="http://schemas.microsoft.com/office/drawing/2014/main" id="{A2D712A1-7EF8-B208-8E12-2AAEE5A23D48}"/>
              </a:ext>
            </a:extLst>
          </p:cNvPr>
          <p:cNvSpPr txBox="1"/>
          <p:nvPr/>
        </p:nvSpPr>
        <p:spPr>
          <a:xfrm>
            <a:off x="2119249" y="4720569"/>
            <a:ext cx="3837910" cy="400110"/>
          </a:xfrm>
          <a:prstGeom prst="rect">
            <a:avLst/>
          </a:prstGeom>
          <a:noFill/>
        </p:spPr>
        <p:txBody>
          <a:bodyPr wrap="none" rtlCol="0">
            <a:spAutoFit/>
          </a:bodyPr>
          <a:lstStyle/>
          <a:p>
            <a:pPr algn="ctr"/>
            <a:r>
              <a:rPr lang="en-US" sz="1000" dirty="0">
                <a:solidFill>
                  <a:srgbClr val="252525"/>
                </a:solidFill>
                <a:highlight>
                  <a:srgbClr val="FFFFFF"/>
                </a:highlight>
                <a:latin typeface="Roboto" panose="02000000000000000000" pitchFamily="2" charset="0"/>
              </a:rPr>
              <a:t>Reminder: ISO standards can be adopted and used by any party, </a:t>
            </a:r>
            <a:br>
              <a:rPr lang="en-US" sz="1000" dirty="0">
                <a:solidFill>
                  <a:srgbClr val="252525"/>
                </a:solidFill>
                <a:highlight>
                  <a:srgbClr val="FFFFFF"/>
                </a:highlight>
                <a:latin typeface="Roboto" panose="02000000000000000000" pitchFamily="2" charset="0"/>
              </a:rPr>
            </a:br>
            <a:r>
              <a:rPr lang="en-US" sz="1000" dirty="0">
                <a:solidFill>
                  <a:srgbClr val="252525"/>
                </a:solidFill>
                <a:highlight>
                  <a:srgbClr val="FFFFFF"/>
                </a:highlight>
                <a:latin typeface="Roboto" panose="02000000000000000000" pitchFamily="2" charset="0"/>
              </a:rPr>
              <a:t>so we only get informed and do PR on a discretionary basis.</a:t>
            </a:r>
            <a:endParaRPr lang="en-US" sz="1000" dirty="0"/>
          </a:p>
        </p:txBody>
      </p:sp>
      <p:pic>
        <p:nvPicPr>
          <p:cNvPr id="22" name="Google Shape;1401;p121" title="logo.png">
            <a:extLst>
              <a:ext uri="{FF2B5EF4-FFF2-40B4-BE49-F238E27FC236}">
                <a16:creationId xmlns:a16="http://schemas.microsoft.com/office/drawing/2014/main" id="{9C9E1BC6-B405-3FEA-288D-A6D43890F641}"/>
              </a:ext>
            </a:extLst>
          </p:cNvPr>
          <p:cNvPicPr preferRelativeResize="0"/>
          <p:nvPr/>
        </p:nvPicPr>
        <p:blipFill>
          <a:blip r:embed="rId6">
            <a:alphaModFix/>
          </a:blip>
          <a:stretch>
            <a:fillRect/>
          </a:stretch>
        </p:blipFill>
        <p:spPr>
          <a:xfrm>
            <a:off x="2632996" y="3636571"/>
            <a:ext cx="732535" cy="306040"/>
          </a:xfrm>
          <a:prstGeom prst="rect">
            <a:avLst/>
          </a:prstGeom>
          <a:noFill/>
          <a:ln>
            <a:noFill/>
          </a:ln>
        </p:spPr>
      </p:pic>
      <p:pic>
        <p:nvPicPr>
          <p:cNvPr id="28" name="Google Shape;1394;p121" title="LOGO_KFTC_ENG.png">
            <a:extLst>
              <a:ext uri="{FF2B5EF4-FFF2-40B4-BE49-F238E27FC236}">
                <a16:creationId xmlns:a16="http://schemas.microsoft.com/office/drawing/2014/main" id="{757B0624-21FD-DB8D-34D2-1FBE831F433E}"/>
              </a:ext>
            </a:extLst>
          </p:cNvPr>
          <p:cNvPicPr preferRelativeResize="0"/>
          <p:nvPr/>
        </p:nvPicPr>
        <p:blipFill>
          <a:blip r:embed="rId7">
            <a:alphaModFix/>
          </a:blip>
          <a:stretch>
            <a:fillRect/>
          </a:stretch>
        </p:blipFill>
        <p:spPr>
          <a:xfrm>
            <a:off x="4859328" y="3578892"/>
            <a:ext cx="1258424" cy="421399"/>
          </a:xfrm>
          <a:prstGeom prst="rect">
            <a:avLst/>
          </a:prstGeom>
          <a:noFill/>
          <a:ln>
            <a:noFill/>
          </a:ln>
        </p:spPr>
      </p:pic>
      <p:pic>
        <p:nvPicPr>
          <p:cNvPr id="29" name="Google Shape;1395;p121" title="erlang-logo.png">
            <a:extLst>
              <a:ext uri="{FF2B5EF4-FFF2-40B4-BE49-F238E27FC236}">
                <a16:creationId xmlns:a16="http://schemas.microsoft.com/office/drawing/2014/main" id="{8D856B6F-3375-F0AF-C589-C6FBB889D492}"/>
              </a:ext>
            </a:extLst>
          </p:cNvPr>
          <p:cNvPicPr preferRelativeResize="0"/>
          <p:nvPr/>
        </p:nvPicPr>
        <p:blipFill>
          <a:blip r:embed="rId8">
            <a:alphaModFix/>
          </a:blip>
          <a:stretch>
            <a:fillRect/>
          </a:stretch>
        </p:blipFill>
        <p:spPr>
          <a:xfrm>
            <a:off x="3394769" y="2926676"/>
            <a:ext cx="512191" cy="448892"/>
          </a:xfrm>
          <a:prstGeom prst="rect">
            <a:avLst/>
          </a:prstGeom>
          <a:noFill/>
          <a:ln>
            <a:noFill/>
          </a:ln>
        </p:spPr>
      </p:pic>
      <p:pic>
        <p:nvPicPr>
          <p:cNvPr id="30" name="Google Shape;1396;p121" title="Netcore_logo-1024x256.png">
            <a:extLst>
              <a:ext uri="{FF2B5EF4-FFF2-40B4-BE49-F238E27FC236}">
                <a16:creationId xmlns:a16="http://schemas.microsoft.com/office/drawing/2014/main" id="{01D1DAFF-9827-ABD2-49D2-03B8B7155E1C}"/>
              </a:ext>
            </a:extLst>
          </p:cNvPr>
          <p:cNvPicPr preferRelativeResize="0"/>
          <p:nvPr/>
        </p:nvPicPr>
        <p:blipFill>
          <a:blip r:embed="rId9">
            <a:alphaModFix/>
          </a:blip>
          <a:stretch>
            <a:fillRect/>
          </a:stretch>
        </p:blipFill>
        <p:spPr>
          <a:xfrm>
            <a:off x="3510124" y="3617062"/>
            <a:ext cx="1224230" cy="306057"/>
          </a:xfrm>
          <a:prstGeom prst="rect">
            <a:avLst/>
          </a:prstGeom>
          <a:noFill/>
          <a:ln>
            <a:noFill/>
          </a:ln>
        </p:spPr>
      </p:pic>
      <p:pic>
        <p:nvPicPr>
          <p:cNvPr id="32" name="Google Shape;1398;p121" title="s-core_Logo_CI_png.png">
            <a:extLst>
              <a:ext uri="{FF2B5EF4-FFF2-40B4-BE49-F238E27FC236}">
                <a16:creationId xmlns:a16="http://schemas.microsoft.com/office/drawing/2014/main" id="{6F667B79-C9DA-2E3F-0D31-F5B4062EE7E2}"/>
              </a:ext>
            </a:extLst>
          </p:cNvPr>
          <p:cNvPicPr preferRelativeResize="0"/>
          <p:nvPr/>
        </p:nvPicPr>
        <p:blipFill>
          <a:blip r:embed="rId10">
            <a:alphaModFix/>
          </a:blip>
          <a:stretch>
            <a:fillRect/>
          </a:stretch>
        </p:blipFill>
        <p:spPr>
          <a:xfrm>
            <a:off x="2883842" y="4122031"/>
            <a:ext cx="1258424" cy="293871"/>
          </a:xfrm>
          <a:prstGeom prst="rect">
            <a:avLst/>
          </a:prstGeom>
          <a:noFill/>
          <a:ln>
            <a:noFill/>
          </a:ln>
        </p:spPr>
      </p:pic>
      <p:pic>
        <p:nvPicPr>
          <p:cNvPr id="33" name="Google Shape;1402;p121" title="stuttgart-shane-keynote-2025-04-07.png">
            <a:extLst>
              <a:ext uri="{FF2B5EF4-FFF2-40B4-BE49-F238E27FC236}">
                <a16:creationId xmlns:a16="http://schemas.microsoft.com/office/drawing/2014/main" id="{020B6E2B-F59C-BE47-EE07-B07991D4260E}"/>
              </a:ext>
            </a:extLst>
          </p:cNvPr>
          <p:cNvPicPr preferRelativeResize="0"/>
          <p:nvPr/>
        </p:nvPicPr>
        <p:blipFill>
          <a:blip r:embed="rId11">
            <a:alphaModFix/>
          </a:blip>
          <a:stretch>
            <a:fillRect/>
          </a:stretch>
        </p:blipFill>
        <p:spPr>
          <a:xfrm>
            <a:off x="4194028" y="2862784"/>
            <a:ext cx="617095" cy="603172"/>
          </a:xfrm>
          <a:prstGeom prst="rect">
            <a:avLst/>
          </a:prstGeom>
          <a:noFill/>
          <a:ln>
            <a:noFill/>
          </a:ln>
        </p:spPr>
      </p:pic>
      <p:pic>
        <p:nvPicPr>
          <p:cNvPr id="34" name="Google Shape;1403;p121" title="qnap-logo@3x.png">
            <a:extLst>
              <a:ext uri="{FF2B5EF4-FFF2-40B4-BE49-F238E27FC236}">
                <a16:creationId xmlns:a16="http://schemas.microsoft.com/office/drawing/2014/main" id="{5D826C1D-C592-DD52-C99F-03B490495B79}"/>
              </a:ext>
            </a:extLst>
          </p:cNvPr>
          <p:cNvPicPr preferRelativeResize="0"/>
          <p:nvPr/>
        </p:nvPicPr>
        <p:blipFill>
          <a:blip r:embed="rId12">
            <a:alphaModFix/>
          </a:blip>
          <a:stretch>
            <a:fillRect/>
          </a:stretch>
        </p:blipFill>
        <p:spPr>
          <a:xfrm>
            <a:off x="1303205" y="3691787"/>
            <a:ext cx="1124690" cy="195598"/>
          </a:xfrm>
          <a:prstGeom prst="rect">
            <a:avLst/>
          </a:prstGeom>
          <a:noFill/>
          <a:ln>
            <a:noFill/>
          </a:ln>
        </p:spPr>
      </p:pic>
      <p:pic>
        <p:nvPicPr>
          <p:cNvPr id="35" name="Google Shape;1404;p121" title="AbacatePay.png">
            <a:extLst>
              <a:ext uri="{FF2B5EF4-FFF2-40B4-BE49-F238E27FC236}">
                <a16:creationId xmlns:a16="http://schemas.microsoft.com/office/drawing/2014/main" id="{7F7C73CC-E6E0-0D10-B987-5CC79AFB4C3C}"/>
              </a:ext>
            </a:extLst>
          </p:cNvPr>
          <p:cNvPicPr preferRelativeResize="0"/>
          <p:nvPr/>
        </p:nvPicPr>
        <p:blipFill>
          <a:blip r:embed="rId13">
            <a:alphaModFix/>
          </a:blip>
          <a:stretch>
            <a:fillRect/>
          </a:stretch>
        </p:blipFill>
        <p:spPr>
          <a:xfrm>
            <a:off x="5022689" y="2896152"/>
            <a:ext cx="1124690" cy="452269"/>
          </a:xfrm>
          <a:prstGeom prst="rect">
            <a:avLst/>
          </a:prstGeom>
          <a:noFill/>
          <a:ln>
            <a:noFill/>
          </a:ln>
        </p:spPr>
      </p:pic>
      <p:pic>
        <p:nvPicPr>
          <p:cNvPr id="36" name="Google Shape;1407;p121" title="OpenAnolis（龙蜥社区）-1.png">
            <a:extLst>
              <a:ext uri="{FF2B5EF4-FFF2-40B4-BE49-F238E27FC236}">
                <a16:creationId xmlns:a16="http://schemas.microsoft.com/office/drawing/2014/main" id="{536F9668-F27B-7AD2-490E-FC32AB820CF7}"/>
              </a:ext>
            </a:extLst>
          </p:cNvPr>
          <p:cNvPicPr preferRelativeResize="0"/>
          <p:nvPr/>
        </p:nvPicPr>
        <p:blipFill>
          <a:blip r:embed="rId14">
            <a:alphaModFix/>
          </a:blip>
          <a:stretch>
            <a:fillRect/>
          </a:stretch>
        </p:blipFill>
        <p:spPr>
          <a:xfrm>
            <a:off x="1983010" y="2943057"/>
            <a:ext cx="1124690" cy="416132"/>
          </a:xfrm>
          <a:prstGeom prst="rect">
            <a:avLst/>
          </a:prstGeom>
          <a:noFill/>
          <a:ln>
            <a:noFill/>
          </a:ln>
        </p:spPr>
      </p:pic>
      <p:pic>
        <p:nvPicPr>
          <p:cNvPr id="37" name="Picture 36" descr="A black and white logo&#10;&#10;AI-generated content may be incorrect.">
            <a:extLst>
              <a:ext uri="{FF2B5EF4-FFF2-40B4-BE49-F238E27FC236}">
                <a16:creationId xmlns:a16="http://schemas.microsoft.com/office/drawing/2014/main" id="{7C3275B2-2E00-3A0E-FFE2-0A5CEC5D0CB6}"/>
              </a:ext>
            </a:extLst>
          </p:cNvPr>
          <p:cNvPicPr>
            <a:picLocks noChangeAspect="1"/>
          </p:cNvPicPr>
          <p:nvPr/>
        </p:nvPicPr>
        <p:blipFill>
          <a:blip r:embed="rId15"/>
          <a:stretch>
            <a:fillRect/>
          </a:stretch>
        </p:blipFill>
        <p:spPr>
          <a:xfrm>
            <a:off x="1114820" y="2875869"/>
            <a:ext cx="841204" cy="691608"/>
          </a:xfrm>
          <a:prstGeom prst="rect">
            <a:avLst/>
          </a:prstGeom>
        </p:spPr>
      </p:pic>
    </p:spTree>
    <p:extLst>
      <p:ext uri="{BB962C8B-B14F-4D97-AF65-F5344CB8AC3E}">
        <p14:creationId xmlns:p14="http://schemas.microsoft.com/office/powerpoint/2010/main" val="4134850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C53F-6D2A-FEB5-AB75-453A1F38790D}"/>
              </a:ext>
            </a:extLst>
          </p:cNvPr>
          <p:cNvSpPr>
            <a:spLocks noGrp="1"/>
          </p:cNvSpPr>
          <p:nvPr>
            <p:ph type="title"/>
          </p:nvPr>
        </p:nvSpPr>
        <p:spPr/>
        <p:txBody>
          <a:bodyPr>
            <a:normAutofit fontScale="90000"/>
          </a:bodyPr>
          <a:lstStyle/>
          <a:p>
            <a:r>
              <a:rPr lang="en-JP" dirty="0"/>
              <a:t>Welcome Our Latest Platinum Member!</a:t>
            </a:r>
          </a:p>
        </p:txBody>
      </p:sp>
      <p:pic>
        <p:nvPicPr>
          <p:cNvPr id="5" name="Picture 4" descr="A logo of a company&#10;&#10;AI-generated content may be incorrect.">
            <a:extLst>
              <a:ext uri="{FF2B5EF4-FFF2-40B4-BE49-F238E27FC236}">
                <a16:creationId xmlns:a16="http://schemas.microsoft.com/office/drawing/2014/main" id="{64ABC26E-C815-F851-6267-DDE03A2352FE}"/>
              </a:ext>
            </a:extLst>
          </p:cNvPr>
          <p:cNvPicPr>
            <a:picLocks noChangeAspect="1"/>
          </p:cNvPicPr>
          <p:nvPr/>
        </p:nvPicPr>
        <p:blipFill>
          <a:blip r:embed="rId2"/>
          <a:stretch>
            <a:fillRect/>
          </a:stretch>
        </p:blipFill>
        <p:spPr>
          <a:xfrm>
            <a:off x="1219577" y="962025"/>
            <a:ext cx="6704845" cy="3771475"/>
          </a:xfrm>
          <a:prstGeom prst="rect">
            <a:avLst/>
          </a:prstGeom>
        </p:spPr>
      </p:pic>
    </p:spTree>
    <p:extLst>
      <p:ext uri="{BB962C8B-B14F-4D97-AF65-F5344CB8AC3E}">
        <p14:creationId xmlns:p14="http://schemas.microsoft.com/office/powerpoint/2010/main" val="2784077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31%</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of large German companies already use or plan to adopt OpenChain ISO/IEC 5230</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011323" y="4733601"/>
            <a:ext cx="3121367"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Source PwC: 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tinyurl.com</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/openchain-germany-31</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black and white background&#10;&#10;Description automatically generated">
            <a:extLst>
              <a:ext uri="{FF2B5EF4-FFF2-40B4-BE49-F238E27FC236}">
                <a16:creationId xmlns:a16="http://schemas.microsoft.com/office/drawing/2014/main" id="{1D8DB6C9-9C12-968F-7350-B13419291AEF}"/>
              </a:ext>
            </a:extLst>
          </p:cNvPr>
          <p:cNvPicPr>
            <a:picLocks noChangeAspect="1"/>
          </p:cNvPicPr>
          <p:nvPr/>
        </p:nvPicPr>
        <p:blipFill>
          <a:blip r:embed="rId3"/>
          <a:stretch>
            <a:fillRect/>
          </a:stretch>
        </p:blipFill>
        <p:spPr>
          <a:xfrm>
            <a:off x="6984000" y="-6693"/>
            <a:ext cx="2160000" cy="2160000"/>
          </a:xfrm>
          <a:prstGeom prst="rect">
            <a:avLst/>
          </a:prstGeom>
        </p:spPr>
      </p:pic>
      <p:sp>
        <p:nvSpPr>
          <p:cNvPr id="5" name="Google Shape;176;p28">
            <a:extLst>
              <a:ext uri="{FF2B5EF4-FFF2-40B4-BE49-F238E27FC236}">
                <a16:creationId xmlns:a16="http://schemas.microsoft.com/office/drawing/2014/main" id="{DEE83C29-8D8C-6D11-1DD9-B7EFB771233C}"/>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4116293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Supporting Regulation</a:t>
            </a:r>
          </a:p>
        </p:txBody>
      </p:sp>
    </p:spTree>
    <p:extLst>
      <p:ext uri="{BB962C8B-B14F-4D97-AF65-F5344CB8AC3E}">
        <p14:creationId xmlns:p14="http://schemas.microsoft.com/office/powerpoint/2010/main" val="2587768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US Executive Order / NIST / CISA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require the use of SBOMs.</a:t>
            </a:r>
          </a:p>
          <a:p>
            <a:pPr marL="285750" indent="-285750">
              <a:spcAft>
                <a:spcPts val="1200"/>
              </a:spcAft>
            </a:pPr>
            <a:endParaRPr lang="en-US" dirty="0"/>
          </a:p>
          <a:p>
            <a:pPr marL="285750" indent="-285750">
              <a:spcAft>
                <a:spcPts val="1200"/>
              </a:spcAft>
            </a:pPr>
            <a:r>
              <a:rPr lang="en-US" dirty="0"/>
              <a:t>They are flexible enough to meet any specific requirements the US develops around SBOM use, structure or format.</a:t>
            </a:r>
            <a:endParaRPr dirty="0"/>
          </a:p>
        </p:txBody>
      </p:sp>
    </p:spTree>
    <p:extLst>
      <p:ext uri="{BB962C8B-B14F-4D97-AF65-F5344CB8AC3E}">
        <p14:creationId xmlns:p14="http://schemas.microsoft.com/office/powerpoint/2010/main" val="3009641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the CRA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asked for record-keeping before Cyber Resiliency Act (CRA) made it into a requirement.</a:t>
            </a:r>
          </a:p>
          <a:p>
            <a:pPr marL="285750" indent="-285750">
              <a:spcAft>
                <a:spcPts val="1200"/>
              </a:spcAft>
            </a:pPr>
            <a:endParaRPr lang="en-US" dirty="0"/>
          </a:p>
          <a:p>
            <a:pPr marL="285750" indent="-285750">
              <a:spcAft>
                <a:spcPts val="1200"/>
              </a:spcAft>
            </a:pPr>
            <a:r>
              <a:rPr lang="en-US" dirty="0"/>
              <a:t>OpenChain ISO/IEC 5230 and ISO/IEC 18974 require companies to create and archive verification materials around open source license compliance and security assurance.</a:t>
            </a:r>
            <a:endParaRPr dirty="0"/>
          </a:p>
        </p:txBody>
      </p:sp>
    </p:spTree>
    <p:extLst>
      <p:ext uri="{BB962C8B-B14F-4D97-AF65-F5344CB8AC3E}">
        <p14:creationId xmlns:p14="http://schemas.microsoft.com/office/powerpoint/2010/main" val="1307901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Relationship with Other Standards</a:t>
            </a:r>
          </a:p>
        </p:txBody>
      </p:sp>
    </p:spTree>
    <p:extLst>
      <p:ext uri="{BB962C8B-B14F-4D97-AF65-F5344CB8AC3E}">
        <p14:creationId xmlns:p14="http://schemas.microsoft.com/office/powerpoint/2010/main" val="1395830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8D45-A2BD-CA71-3AC9-0E4CE6837E1D}"/>
              </a:ext>
            </a:extLst>
          </p:cNvPr>
          <p:cNvSpPr>
            <a:spLocks noGrp="1"/>
          </p:cNvSpPr>
          <p:nvPr>
            <p:ph type="title"/>
          </p:nvPr>
        </p:nvSpPr>
        <p:spPr/>
        <p:txBody>
          <a:bodyPr>
            <a:normAutofit fontScale="90000"/>
          </a:bodyPr>
          <a:lstStyle/>
          <a:p>
            <a:r>
              <a:rPr lang="en-US" dirty="0"/>
              <a:t>Wide Compatibility</a:t>
            </a:r>
          </a:p>
        </p:txBody>
      </p:sp>
      <p:sp>
        <p:nvSpPr>
          <p:cNvPr id="2" name="Text Placeholder 1">
            <a:extLst>
              <a:ext uri="{FF2B5EF4-FFF2-40B4-BE49-F238E27FC236}">
                <a16:creationId xmlns:a16="http://schemas.microsoft.com/office/drawing/2014/main" id="{97BD32B2-7952-6218-AD4A-8C83CDC432DE}"/>
              </a:ext>
            </a:extLst>
          </p:cNvPr>
          <p:cNvSpPr>
            <a:spLocks noGrp="1"/>
          </p:cNvSpPr>
          <p:nvPr>
            <p:ph type="body" idx="1"/>
          </p:nvPr>
        </p:nvSpPr>
        <p:spPr/>
        <p:txBody>
          <a:bodyPr/>
          <a:lstStyle/>
          <a:p>
            <a:r>
              <a:rPr lang="en-US" dirty="0"/>
              <a:t>OpenChain standards are compatible with all compliance standards, security standards and SBOM formats that we are aware of.</a:t>
            </a:r>
          </a:p>
          <a:p>
            <a:endParaRPr lang="en-US" dirty="0"/>
          </a:p>
          <a:p>
            <a:r>
              <a:rPr lang="en-US" dirty="0"/>
              <a:t>In general, OpenChain standards are designed to work with all other standards related to open source process management or solution implementation.</a:t>
            </a:r>
          </a:p>
          <a:p>
            <a:pPr marL="114300" indent="0">
              <a:buNone/>
            </a:pPr>
            <a:endParaRPr lang="en-US" dirty="0"/>
          </a:p>
          <a:p>
            <a:r>
              <a:rPr lang="en-US" dirty="0"/>
              <a:t>The goal is to be practical and useful for companies of all sizes and in all markets.</a:t>
            </a:r>
          </a:p>
        </p:txBody>
      </p:sp>
    </p:spTree>
    <p:extLst>
      <p:ext uri="{BB962C8B-B14F-4D97-AF65-F5344CB8AC3E}">
        <p14:creationId xmlns:p14="http://schemas.microsoft.com/office/powerpoint/2010/main" val="1517323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Adoption Methods</a:t>
            </a:r>
          </a:p>
        </p:txBody>
      </p:sp>
    </p:spTree>
    <p:extLst>
      <p:ext uri="{BB962C8B-B14F-4D97-AF65-F5344CB8AC3E}">
        <p14:creationId xmlns:p14="http://schemas.microsoft.com/office/powerpoint/2010/main" val="796214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Self-Certification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85000" lnSpcReduction="10000"/>
          </a:bodyPr>
          <a:lstStyle/>
          <a:p>
            <a:r>
              <a:rPr lang="en-US" dirty="0"/>
              <a:t>Self-certification to an OpenChain standard (and any other standard) involves an entity reviewing material, deciding that they meet the requirements it describes, and then advertising that fact.</a:t>
            </a:r>
          </a:p>
          <a:p>
            <a:endParaRPr lang="en-US" dirty="0"/>
          </a:p>
          <a:p>
            <a:r>
              <a:rPr lang="en-US" dirty="0"/>
              <a:t>OpenChain provides extensive resources to help with this, such as self-certification checklists.</a:t>
            </a:r>
          </a:p>
          <a:p>
            <a:endParaRPr lang="en-US" dirty="0"/>
          </a:p>
          <a:p>
            <a:r>
              <a:rPr lang="en-US" dirty="0"/>
              <a:t>The OpenChain standards are explicitly designed to work effectively with self-certification because:</a:t>
            </a:r>
          </a:p>
          <a:p>
            <a:pPr lvl="1">
              <a:buFont typeface="Courier New" panose="02070309020205020404" pitchFamily="49" charset="0"/>
              <a:buChar char="o"/>
            </a:pPr>
            <a:r>
              <a:rPr lang="en-US" dirty="0"/>
              <a:t>They require a company to keep records of how they certified and details of each point (verification materials)</a:t>
            </a:r>
          </a:p>
          <a:p>
            <a:pPr lvl="1">
              <a:buFont typeface="Courier New" panose="02070309020205020404" pitchFamily="49" charset="0"/>
              <a:buChar char="o"/>
            </a:pPr>
            <a:r>
              <a:rPr lang="en-US" dirty="0"/>
              <a:t>They are designed for supply chain procurement, with an expectation that customer companies can and will audit supplier company verification materials at the time of their choosing</a:t>
            </a:r>
          </a:p>
          <a:p>
            <a:endParaRPr lang="en-US" dirty="0"/>
          </a:p>
          <a:p>
            <a:r>
              <a:rPr lang="en-US" dirty="0"/>
              <a:t>This has proven effective, and no purposeful attempts to “cheat” have been reported to us since our public launch in 2016.</a:t>
            </a:r>
          </a:p>
        </p:txBody>
      </p:sp>
    </p:spTree>
    <p:extLst>
      <p:ext uri="{BB962C8B-B14F-4D97-AF65-F5344CB8AC3E}">
        <p14:creationId xmlns:p14="http://schemas.microsoft.com/office/powerpoint/2010/main" val="1597066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Third-Party 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92500" lnSpcReduction="20000"/>
          </a:bodyPr>
          <a:lstStyle/>
          <a:p>
            <a:r>
              <a:rPr lang="en-US" dirty="0"/>
              <a:t>Third-party certification to an OpenChain standard (and any other standard) one legal entity with appropriate permission in the local jurisdiction to certify that another legal entity meets the requirements of the relevant standard.</a:t>
            </a:r>
          </a:p>
          <a:p>
            <a:endParaRPr lang="en-US" dirty="0"/>
          </a:p>
          <a:p>
            <a:r>
              <a:rPr lang="en-US" dirty="0"/>
              <a:t>This is a common approach in regulation-heavy industries such as automotive around standards such as ISO 26262 (functional safety).</a:t>
            </a:r>
          </a:p>
          <a:p>
            <a:endParaRPr lang="en-US" dirty="0"/>
          </a:p>
          <a:p>
            <a:r>
              <a:rPr lang="en-US" dirty="0"/>
              <a:t>Because OpenChain produces ISO standards, it supports and follows the same type of third-party certification processes used by other ISO standards.</a:t>
            </a:r>
          </a:p>
          <a:p>
            <a:endParaRPr lang="en-US" dirty="0"/>
          </a:p>
          <a:p>
            <a:r>
              <a:rPr lang="en-US" dirty="0"/>
              <a:t>Third-party certifiers such as Bureau Veritas, Deloitte and PwC support OpenChain standards.</a:t>
            </a:r>
          </a:p>
          <a:p>
            <a:endParaRPr lang="en-US" dirty="0"/>
          </a:p>
        </p:txBody>
      </p:sp>
    </p:spTree>
    <p:extLst>
      <p:ext uri="{BB962C8B-B14F-4D97-AF65-F5344CB8AC3E}">
        <p14:creationId xmlns:p14="http://schemas.microsoft.com/office/powerpoint/2010/main" val="3014482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 Network</a:t>
            </a:r>
          </a:p>
        </p:txBody>
      </p:sp>
    </p:spTree>
    <p:extLst>
      <p:ext uri="{BB962C8B-B14F-4D97-AF65-F5344CB8AC3E}">
        <p14:creationId xmlns:p14="http://schemas.microsoft.com/office/powerpoint/2010/main" val="3200833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Platinum Members (Governing Board)</a:t>
            </a:r>
          </a:p>
        </p:txBody>
      </p:sp>
      <p:sp>
        <p:nvSpPr>
          <p:cNvPr id="7" name="Google Shape;279;g17bbeb37c32_0_11">
            <a:extLst>
              <a:ext uri="{FF2B5EF4-FFF2-40B4-BE49-F238E27FC236}">
                <a16:creationId xmlns:a16="http://schemas.microsoft.com/office/drawing/2014/main" id="{825575BC-EA6B-C5C3-F300-5F79CB3BB60A}"/>
              </a:ext>
            </a:extLst>
          </p:cNvPr>
          <p:cNvSpPr txBox="1">
            <a:spLocks/>
          </p:cNvSpPr>
          <p:nvPr/>
        </p:nvSpPr>
        <p:spPr>
          <a:xfrm>
            <a:off x="1564722" y="4323522"/>
            <a:ext cx="6014557" cy="50685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800" dirty="0">
                <a:solidFill>
                  <a:schemeClr val="bg2"/>
                </a:solidFill>
                <a:latin typeface="Open Sans Light" pitchFamily="2" charset="0"/>
                <a:ea typeface="Open Sans Light" pitchFamily="2" charset="0"/>
                <a:cs typeface="Open Sans Light" pitchFamily="2" charset="0"/>
              </a:rPr>
              <a:t>Members Represent Trillions In USD Market Value</a:t>
            </a:r>
          </a:p>
        </p:txBody>
      </p:sp>
      <p:pic>
        <p:nvPicPr>
          <p:cNvPr id="4" name="Picture 3">
            <a:extLst>
              <a:ext uri="{FF2B5EF4-FFF2-40B4-BE49-F238E27FC236}">
                <a16:creationId xmlns:a16="http://schemas.microsoft.com/office/drawing/2014/main" id="{823B48B2-0E2A-D473-CF78-6CD0AA0E9B6A}"/>
              </a:ext>
            </a:extLst>
          </p:cNvPr>
          <p:cNvPicPr>
            <a:picLocks noChangeAspect="1"/>
          </p:cNvPicPr>
          <p:nvPr/>
        </p:nvPicPr>
        <p:blipFill>
          <a:blip r:embed="rId2"/>
          <a:srcRect/>
          <a:stretch/>
        </p:blipFill>
        <p:spPr>
          <a:xfrm>
            <a:off x="1360309" y="1017800"/>
            <a:ext cx="6423381" cy="3136396"/>
          </a:xfrm>
          <a:prstGeom prst="rect">
            <a:avLst/>
          </a:prstGeom>
        </p:spPr>
      </p:pic>
    </p:spTree>
    <p:extLst>
      <p:ext uri="{BB962C8B-B14F-4D97-AF65-F5344CB8AC3E}">
        <p14:creationId xmlns:p14="http://schemas.microsoft.com/office/powerpoint/2010/main" val="697841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Our Community Work Groups</a:t>
            </a:r>
            <a:endParaRPr dirty="0"/>
          </a:p>
        </p:txBody>
      </p:sp>
      <p:sp>
        <p:nvSpPr>
          <p:cNvPr id="391" name="Google Shape;391;g2e62ad20c76_0_182"/>
          <p:cNvSpPr txBox="1"/>
          <p:nvPr/>
        </p:nvSpPr>
        <p:spPr>
          <a:xfrm>
            <a:off x="4829014" y="1264744"/>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Meridian 22 (Sept 2025~)</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219925" y="1272452"/>
            <a:ext cx="2352075"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AI (January 2024~)</a:t>
            </a: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SBOM (July 2024~)</a:t>
            </a:r>
          </a:p>
          <a:p>
            <a:pPr lvl="0">
              <a:spcBef>
                <a:spcPts val="1067"/>
              </a:spcBef>
            </a:pPr>
            <a:r>
              <a:rPr lang="en-US" sz="1050" b="1"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lang="en-US" sz="1050" dirty="0">
              <a:solidFill>
                <a:schemeClr val="dk1"/>
              </a:solidFill>
              <a:latin typeface="Open Sans Light" pitchFamily="2" charset="0"/>
              <a:ea typeface="Open Sans Light" pitchFamily="2" charset="0"/>
              <a:cs typeface="Open Sans Light" pitchFamily="2" charset="0"/>
            </a:endParaRPr>
          </a:p>
          <a:p>
            <a:pPr lvl="0">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Automotive (Summer 2019~)</a:t>
            </a:r>
            <a:endParaRPr lang="en-US" sz="1050" dirty="0">
              <a:solidFill>
                <a:schemeClr val="dk1"/>
              </a:solidFill>
              <a:latin typeface="Open Sans Light" pitchFamily="2" charset="0"/>
              <a:ea typeface="Open Sans Light" pitchFamily="2" charset="0"/>
              <a:cs typeface="Open Sans Light" pitchFamily="2" charset="0"/>
            </a:endParaRPr>
          </a:p>
          <a:p>
            <a:pPr lvl="0">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Telco (Spring 2021~)</a:t>
            </a:r>
            <a:endParaRPr lang="en-US" sz="1050" b="1" dirty="0">
              <a:solidFill>
                <a:schemeClr val="dk1"/>
              </a:solidFill>
              <a:latin typeface="Open Sans ExtraBold" pitchFamily="2" charset="0"/>
              <a:ea typeface="Open Sans ExtraBold" pitchFamily="2" charset="0"/>
              <a:cs typeface="Open Sans ExtraBold" pitchFamily="2" charset="0"/>
              <a:sym typeface="Open Sans"/>
            </a:endParaRPr>
          </a:p>
          <a:p>
            <a:pPr>
              <a:spcBef>
                <a:spcPts val="1067"/>
              </a:spcBef>
            </a:pPr>
            <a:endParaRPr lang="en-US"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7344000" y="3343500"/>
            <a:ext cx="1800000" cy="1800000"/>
          </a:xfrm>
          <a:prstGeom prst="rect">
            <a:avLst/>
          </a:prstGeom>
          <a:noFill/>
          <a:ln>
            <a:noFill/>
          </a:ln>
        </p:spPr>
      </p:pic>
    </p:spTree>
    <p:extLst>
      <p:ext uri="{BB962C8B-B14F-4D97-AF65-F5344CB8AC3E}">
        <p14:creationId xmlns:p14="http://schemas.microsoft.com/office/powerpoint/2010/main" val="465866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71CE0-CDA4-8C46-438D-0C2F15FB9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107BE9-07EB-A7F6-B67D-7602D88C203A}"/>
              </a:ext>
            </a:extLst>
          </p:cNvPr>
          <p:cNvSpPr>
            <a:spLocks noGrp="1"/>
          </p:cNvSpPr>
          <p:nvPr>
            <p:ph type="title"/>
          </p:nvPr>
        </p:nvSpPr>
        <p:spPr/>
        <p:txBody>
          <a:bodyPr>
            <a:normAutofit fontScale="90000"/>
          </a:bodyPr>
          <a:lstStyle/>
          <a:p>
            <a:r>
              <a:rPr lang="en-JP" dirty="0"/>
              <a:t>24 Global Ambassadors Supporting Our Work</a:t>
            </a:r>
          </a:p>
        </p:txBody>
      </p:sp>
      <p:pic>
        <p:nvPicPr>
          <p:cNvPr id="4" name="Picture 3" descr="A group of people with penguins&#10;&#10;AI-generated content may be incorrect.">
            <a:extLst>
              <a:ext uri="{FF2B5EF4-FFF2-40B4-BE49-F238E27FC236}">
                <a16:creationId xmlns:a16="http://schemas.microsoft.com/office/drawing/2014/main" id="{110EA1A1-1C87-3B70-450E-5D83314399DF}"/>
              </a:ext>
            </a:extLst>
          </p:cNvPr>
          <p:cNvPicPr>
            <a:picLocks noChangeAspect="1"/>
          </p:cNvPicPr>
          <p:nvPr/>
        </p:nvPicPr>
        <p:blipFill>
          <a:blip r:embed="rId2"/>
          <a:srcRect t="24077"/>
          <a:stretch>
            <a:fillRect/>
          </a:stretch>
        </p:blipFill>
        <p:spPr>
          <a:xfrm>
            <a:off x="120584" y="1397056"/>
            <a:ext cx="8902832" cy="2754351"/>
          </a:xfrm>
          <a:prstGeom prst="rect">
            <a:avLst/>
          </a:prstGeom>
          <a:ln>
            <a:solidFill>
              <a:schemeClr val="bg1"/>
            </a:solidFill>
          </a:ln>
        </p:spPr>
      </p:pic>
    </p:spTree>
    <p:extLst>
      <p:ext uri="{BB962C8B-B14F-4D97-AF65-F5344CB8AC3E}">
        <p14:creationId xmlns:p14="http://schemas.microsoft.com/office/powerpoint/2010/main" val="861722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3777f4d237c_0_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Our Current Community Chairs</a:t>
            </a:r>
            <a:endParaRPr dirty="0"/>
          </a:p>
        </p:txBody>
      </p:sp>
      <p:sp>
        <p:nvSpPr>
          <p:cNvPr id="341" name="Google Shape;341;g3777f4d237c_0_15"/>
          <p:cNvSpPr txBox="1">
            <a:spLocks noGrp="1"/>
          </p:cNvSpPr>
          <p:nvPr>
            <p:ph type="body" idx="1"/>
          </p:nvPr>
        </p:nvSpPr>
        <p:spPr>
          <a:xfrm>
            <a:off x="1619794" y="1266450"/>
            <a:ext cx="7181156" cy="33390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US" b="1" dirty="0">
                <a:latin typeface="Open Sans" panose="020B0606030504020204" pitchFamily="34" charset="0"/>
                <a:ea typeface="Open Sans" panose="020B0606030504020204" pitchFamily="34" charset="0"/>
                <a:cs typeface="Open Sans" panose="020B0606030504020204" pitchFamily="34" charset="0"/>
              </a:rPr>
              <a:t>Global Work Groups:</a:t>
            </a:r>
          </a:p>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AI		Dave Marr, Qualcomm and Matthew Crawford, Arm</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Automotive		Masato Endo, Toyota</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Education 		Martin Yagi, First Light Fusion</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SBOM 		Norio </a:t>
            </a:r>
            <a:r>
              <a:rPr lang="en-US" dirty="0" err="1">
                <a:latin typeface="Open Sans" panose="020B0606030504020204" pitchFamily="34" charset="0"/>
                <a:ea typeface="Open Sans" panose="020B0606030504020204" pitchFamily="34" charset="0"/>
                <a:cs typeface="Open Sans" panose="020B0606030504020204" pitchFamily="34" charset="0"/>
              </a:rPr>
              <a:t>Kobota</a:t>
            </a:r>
            <a:r>
              <a:rPr lang="en-US" dirty="0">
                <a:latin typeface="Open Sans" panose="020B0606030504020204" pitchFamily="34" charset="0"/>
                <a:ea typeface="Open Sans" panose="020B0606030504020204" pitchFamily="34" charset="0"/>
                <a:cs typeface="Open Sans" panose="020B0606030504020204" pitchFamily="34" charset="0"/>
              </a:rPr>
              <a:t>, Sony</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Specification		Chris Wood, Lockheed Martin</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Tooling		Oliver Fendt, Siemens</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Telco		Marc-Etienne </a:t>
            </a:r>
            <a:r>
              <a:rPr lang="en-US" dirty="0" err="1">
                <a:latin typeface="Open Sans" panose="020B0606030504020204" pitchFamily="34" charset="0"/>
                <a:ea typeface="Open Sans" panose="020B0606030504020204" pitchFamily="34" charset="0"/>
                <a:cs typeface="Open Sans" panose="020B0606030504020204" pitchFamily="34" charset="0"/>
              </a:rPr>
              <a:t>Vargenau</a:t>
            </a:r>
            <a:r>
              <a:rPr lang="en-US" dirty="0">
                <a:latin typeface="Open Sans" panose="020B0606030504020204" pitchFamily="34" charset="0"/>
                <a:ea typeface="Open Sans" panose="020B0606030504020204" pitchFamily="34" charset="0"/>
                <a:cs typeface="Open Sans" panose="020B0606030504020204" pitchFamily="34" charset="0"/>
              </a:rPr>
              <a:t>, Nokia</a:t>
            </a:r>
            <a:endParaRPr dirty="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en-US" b="1" dirty="0">
                <a:latin typeface="Open Sans" panose="020B0606030504020204" pitchFamily="34" charset="0"/>
                <a:ea typeface="Open Sans" panose="020B0606030504020204" pitchFamily="34" charset="0"/>
                <a:cs typeface="Open Sans" panose="020B0606030504020204" pitchFamily="34" charset="0"/>
              </a:rPr>
              <a:t>Regional Work Groups:</a:t>
            </a:r>
          </a:p>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China 		Zhenhua Sun, ByteDance</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Germany		</a:t>
            </a:r>
            <a:r>
              <a:rPr lang="en-US" i="1" dirty="0">
                <a:latin typeface="Open Sans" panose="020B0606030504020204" pitchFamily="34" charset="0"/>
                <a:ea typeface="Open Sans" panose="020B0606030504020204" pitchFamily="34" charset="0"/>
                <a:cs typeface="Open Sans" panose="020B0606030504020204" pitchFamily="34" charset="0"/>
              </a:rPr>
              <a:t>Pending Chair Election</a:t>
            </a:r>
            <a:endParaRPr i="1"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Japan 		Ayumi Watanabe, Hitachi Solutions</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Korea		</a:t>
            </a:r>
            <a:r>
              <a:rPr lang="en-US" dirty="0" err="1">
                <a:latin typeface="Open Sans" panose="020B0606030504020204" pitchFamily="34" charset="0"/>
                <a:ea typeface="Open Sans" panose="020B0606030504020204" pitchFamily="34" charset="0"/>
                <a:cs typeface="Open Sans" panose="020B0606030504020204" pitchFamily="34" charset="0"/>
              </a:rPr>
              <a:t>Haksung</a:t>
            </a:r>
            <a:r>
              <a:rPr lang="en-US" dirty="0">
                <a:latin typeface="Open Sans" panose="020B0606030504020204" pitchFamily="34" charset="0"/>
                <a:ea typeface="Open Sans" panose="020B0606030504020204" pitchFamily="34" charset="0"/>
                <a:cs typeface="Open Sans" panose="020B0606030504020204" pitchFamily="34" charset="0"/>
              </a:rPr>
              <a:t> Jang, SK Telecom</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India		Buji K. Nair</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Taiwan		</a:t>
            </a:r>
            <a:r>
              <a:rPr lang="en-US" i="1" dirty="0">
                <a:latin typeface="Open Sans" panose="020B0606030504020204" pitchFamily="34" charset="0"/>
                <a:ea typeface="Open Sans" panose="020B0606030504020204" pitchFamily="34" charset="0"/>
                <a:cs typeface="Open Sans" panose="020B0606030504020204" pitchFamily="34" charset="0"/>
              </a:rPr>
              <a:t>Pending Chair Election</a:t>
            </a:r>
            <a:endParaRPr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F73B729D-1D4A-8241-8BEC-6878684E176D}"/>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EA3F3468-9DF3-9D3D-351A-F7E4A0DC0104}"/>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Welcome 2025/2026 Chairs: Spec, Education and Telco!</a:t>
            </a:r>
            <a:endParaRPr dirty="0">
              <a:solidFill>
                <a:schemeClr val="tx1"/>
              </a:solidFill>
            </a:endParaRPr>
          </a:p>
        </p:txBody>
      </p:sp>
      <p:sp>
        <p:nvSpPr>
          <p:cNvPr id="587" name="Google Shape;587;p58">
            <a:extLst>
              <a:ext uri="{FF2B5EF4-FFF2-40B4-BE49-F238E27FC236}">
                <a16:creationId xmlns:a16="http://schemas.microsoft.com/office/drawing/2014/main" id="{0C9C081D-5C63-C31C-E26B-2E31CE62FA8B}"/>
              </a:ext>
            </a:extLst>
          </p:cNvPr>
          <p:cNvSpPr txBox="1">
            <a:spLocks noGrp="1"/>
          </p:cNvSpPr>
          <p:nvPr>
            <p:ph type="body" idx="4294967295"/>
          </p:nvPr>
        </p:nvSpPr>
        <p:spPr>
          <a:xfrm>
            <a:off x="281131" y="3031527"/>
            <a:ext cx="2762181" cy="918681"/>
          </a:xfrm>
          <a:prstGeom prst="rect">
            <a:avLst/>
          </a:prstGeom>
          <a:noFill/>
          <a:ln>
            <a:noFill/>
          </a:ln>
        </p:spPr>
        <p:txBody>
          <a:bodyPr spcFirstLastPara="1" wrap="square" lIns="91425" tIns="91425" rIns="91425" bIns="91425" anchor="t" anchorCtr="0">
            <a:noAutofit/>
          </a:bodyPr>
          <a:lstStyle/>
          <a:p>
            <a:pPr marL="131445" lvl="0" indent="0" algn="ctr" rtl="0">
              <a:spcBef>
                <a:spcPts val="0"/>
              </a:spcBef>
              <a:spcAft>
                <a:spcPts val="0"/>
              </a:spcAft>
              <a:buSzPct val="100000"/>
              <a:buNone/>
            </a:pPr>
            <a:r>
              <a:rPr lang="en-US" sz="1200" dirty="0">
                <a:latin typeface="Josefin Sans" pitchFamily="2" charset="77"/>
              </a:rPr>
              <a:t>Specification Chair:</a:t>
            </a:r>
            <a:br>
              <a:rPr lang="en-US" sz="1200" dirty="0">
                <a:latin typeface="Josefin Sans" pitchFamily="2" charset="77"/>
              </a:rPr>
            </a:br>
            <a:r>
              <a:rPr lang="en-US" sz="1200" dirty="0">
                <a:latin typeface="Josefin Sans" pitchFamily="2" charset="77"/>
                <a:hlinkClick r:id="rId3"/>
              </a:rPr>
              <a:t>Chris Wood, Lockheed Martin</a:t>
            </a:r>
            <a:br>
              <a:rPr lang="en-US" sz="1200" dirty="0">
                <a:latin typeface="Josefin Sans" pitchFamily="2" charset="77"/>
              </a:rPr>
            </a:br>
            <a:r>
              <a:rPr lang="en-US" sz="1200" dirty="0">
                <a:latin typeface="Josefin Sans" pitchFamily="2" charset="77"/>
              </a:rPr>
              <a:t>(4</a:t>
            </a:r>
            <a:r>
              <a:rPr lang="en-US" sz="1200" baseline="30000" dirty="0">
                <a:latin typeface="Josefin Sans" pitchFamily="2" charset="77"/>
              </a:rPr>
              <a:t>th</a:t>
            </a:r>
            <a:r>
              <a:rPr lang="en-US" sz="1200" dirty="0">
                <a:latin typeface="Josefin Sans" pitchFamily="2" charset="77"/>
              </a:rPr>
              <a:t> term)</a:t>
            </a:r>
            <a:endParaRPr sz="1200" dirty="0">
              <a:latin typeface="Josefin Sans" pitchFamily="2" charset="77"/>
            </a:endParaRPr>
          </a:p>
        </p:txBody>
      </p:sp>
      <p:pic>
        <p:nvPicPr>
          <p:cNvPr id="3" name="Picture 2" descr="A person in a suit and tie&#10;&#10;AI-generated content may be incorrect.">
            <a:extLst>
              <a:ext uri="{FF2B5EF4-FFF2-40B4-BE49-F238E27FC236}">
                <a16:creationId xmlns:a16="http://schemas.microsoft.com/office/drawing/2014/main" id="{3461A87A-939A-E5BF-1A06-C662F6F0C40F}"/>
              </a:ext>
            </a:extLst>
          </p:cNvPr>
          <p:cNvPicPr>
            <a:picLocks noChangeAspect="1"/>
          </p:cNvPicPr>
          <p:nvPr/>
        </p:nvPicPr>
        <p:blipFill>
          <a:blip r:embed="rId4"/>
          <a:stretch>
            <a:fillRect/>
          </a:stretch>
        </p:blipFill>
        <p:spPr>
          <a:xfrm>
            <a:off x="1056132" y="1786429"/>
            <a:ext cx="1212180" cy="1212180"/>
          </a:xfrm>
          <a:prstGeom prst="rect">
            <a:avLst/>
          </a:prstGeom>
        </p:spPr>
      </p:pic>
      <p:sp>
        <p:nvSpPr>
          <p:cNvPr id="4" name="Google Shape;587;p58">
            <a:extLst>
              <a:ext uri="{FF2B5EF4-FFF2-40B4-BE49-F238E27FC236}">
                <a16:creationId xmlns:a16="http://schemas.microsoft.com/office/drawing/2014/main" id="{9FFB771D-9ADD-A9E3-452E-9DD3B7CE245D}"/>
              </a:ext>
            </a:extLst>
          </p:cNvPr>
          <p:cNvSpPr txBox="1">
            <a:spLocks/>
          </p:cNvSpPr>
          <p:nvPr/>
        </p:nvSpPr>
        <p:spPr>
          <a:xfrm>
            <a:off x="3167587" y="3031527"/>
            <a:ext cx="2762181" cy="735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t>Education Chair:</a:t>
            </a:r>
            <a:br>
              <a:rPr lang="en-US" sz="1200" dirty="0"/>
            </a:br>
            <a:r>
              <a:rPr lang="en-US" sz="1200" dirty="0">
                <a:hlinkClick r:id="rId5"/>
              </a:rPr>
              <a:t>Martin Yagi, First Light Fusion</a:t>
            </a:r>
            <a:endParaRPr lang="en-US" sz="1200" dirty="0"/>
          </a:p>
        </p:txBody>
      </p:sp>
      <p:pic>
        <p:nvPicPr>
          <p:cNvPr id="5" name="Picture 4">
            <a:extLst>
              <a:ext uri="{FF2B5EF4-FFF2-40B4-BE49-F238E27FC236}">
                <a16:creationId xmlns:a16="http://schemas.microsoft.com/office/drawing/2014/main" id="{871164D0-7AE4-984A-F331-3B9BE348AC59}"/>
              </a:ext>
            </a:extLst>
          </p:cNvPr>
          <p:cNvPicPr>
            <a:picLocks noChangeAspect="1"/>
          </p:cNvPicPr>
          <p:nvPr/>
        </p:nvPicPr>
        <p:blipFill>
          <a:blip r:embed="rId6"/>
          <a:srcRect/>
          <a:stretch/>
        </p:blipFill>
        <p:spPr>
          <a:xfrm>
            <a:off x="3942588" y="1786429"/>
            <a:ext cx="1212180" cy="1212180"/>
          </a:xfrm>
          <a:prstGeom prst="rect">
            <a:avLst/>
          </a:prstGeom>
        </p:spPr>
      </p:pic>
      <p:sp>
        <p:nvSpPr>
          <p:cNvPr id="6" name="Google Shape;587;p58">
            <a:extLst>
              <a:ext uri="{FF2B5EF4-FFF2-40B4-BE49-F238E27FC236}">
                <a16:creationId xmlns:a16="http://schemas.microsoft.com/office/drawing/2014/main" id="{6E3ACAA9-2ED2-1F05-DB17-57AB300B20CD}"/>
              </a:ext>
            </a:extLst>
          </p:cNvPr>
          <p:cNvSpPr txBox="1">
            <a:spLocks/>
          </p:cNvSpPr>
          <p:nvPr/>
        </p:nvSpPr>
        <p:spPr>
          <a:xfrm>
            <a:off x="6054043" y="3031527"/>
            <a:ext cx="2762181" cy="9186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t>Telco Chair:</a:t>
            </a:r>
            <a:br>
              <a:rPr lang="en-US" sz="1200" dirty="0"/>
            </a:br>
            <a:r>
              <a:rPr lang="en-US" sz="1200" dirty="0">
                <a:hlinkClick r:id="rId7"/>
              </a:rPr>
              <a:t>Marc-Etienne Vargenau, Nokia</a:t>
            </a:r>
            <a:endParaRPr lang="en-US" sz="1200" dirty="0"/>
          </a:p>
          <a:p>
            <a:pPr marL="131445" indent="0" algn="ctr">
              <a:buSzPct val="100000"/>
              <a:buFont typeface="Josefin Sans Medium"/>
              <a:buNone/>
            </a:pPr>
            <a:r>
              <a:rPr lang="en-US" sz="1200" dirty="0"/>
              <a:t>(3</a:t>
            </a:r>
            <a:r>
              <a:rPr lang="en-US" sz="1200" baseline="30000" dirty="0"/>
              <a:t>rd</a:t>
            </a:r>
            <a:r>
              <a:rPr lang="en-US" sz="1200" dirty="0"/>
              <a:t> term)</a:t>
            </a:r>
          </a:p>
        </p:txBody>
      </p:sp>
      <p:pic>
        <p:nvPicPr>
          <p:cNvPr id="7" name="Picture 6">
            <a:extLst>
              <a:ext uri="{FF2B5EF4-FFF2-40B4-BE49-F238E27FC236}">
                <a16:creationId xmlns:a16="http://schemas.microsoft.com/office/drawing/2014/main" id="{00B5211E-1C1C-B52C-AAF0-27E9DD5C87F3}"/>
              </a:ext>
            </a:extLst>
          </p:cNvPr>
          <p:cNvPicPr>
            <a:picLocks noChangeAspect="1"/>
          </p:cNvPicPr>
          <p:nvPr/>
        </p:nvPicPr>
        <p:blipFill>
          <a:blip r:embed="rId8"/>
          <a:srcRect/>
          <a:stretch/>
        </p:blipFill>
        <p:spPr>
          <a:xfrm>
            <a:off x="6829044" y="1786429"/>
            <a:ext cx="1212180" cy="1212180"/>
          </a:xfrm>
          <a:prstGeom prst="rect">
            <a:avLst/>
          </a:prstGeom>
        </p:spPr>
      </p:pic>
      <p:sp>
        <p:nvSpPr>
          <p:cNvPr id="10" name="Google Shape;587;p58">
            <a:extLst>
              <a:ext uri="{FF2B5EF4-FFF2-40B4-BE49-F238E27FC236}">
                <a16:creationId xmlns:a16="http://schemas.microsoft.com/office/drawing/2014/main" id="{E84FD399-612E-5480-D4D9-F015B5080183}"/>
              </a:ext>
            </a:extLst>
          </p:cNvPr>
          <p:cNvSpPr txBox="1">
            <a:spLocks/>
          </p:cNvSpPr>
          <p:nvPr/>
        </p:nvSpPr>
        <p:spPr>
          <a:xfrm>
            <a:off x="3190879" y="4724266"/>
            <a:ext cx="2762181" cy="329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a:hlinkClick r:id="rId9"/>
              </a:rPr>
              <a:t>Election Process Overview</a:t>
            </a:r>
            <a:endParaRPr lang="en-US" sz="1200"/>
          </a:p>
        </p:txBody>
      </p:sp>
    </p:spTree>
    <p:extLst>
      <p:ext uri="{BB962C8B-B14F-4D97-AF65-F5344CB8AC3E}">
        <p14:creationId xmlns:p14="http://schemas.microsoft.com/office/powerpoint/2010/main" val="908270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Commercial Support</a:t>
            </a:r>
            <a:endParaRPr dirty="0"/>
          </a:p>
        </p:txBody>
      </p:sp>
      <p:pic>
        <p:nvPicPr>
          <p:cNvPr id="2" name="Picture 1" descr="A group of logos of different brands&#10;&#10;Description automatically generated">
            <a:extLst>
              <a:ext uri="{FF2B5EF4-FFF2-40B4-BE49-F238E27FC236}">
                <a16:creationId xmlns:a16="http://schemas.microsoft.com/office/drawing/2014/main" id="{418C4269-8FA2-6604-4772-0B268453543C}"/>
              </a:ext>
            </a:extLst>
          </p:cNvPr>
          <p:cNvPicPr>
            <a:picLocks noChangeAspect="1"/>
          </p:cNvPicPr>
          <p:nvPr/>
        </p:nvPicPr>
        <p:blipFill>
          <a:blip r:embed="rId3"/>
          <a:stretch>
            <a:fillRect/>
          </a:stretch>
        </p:blipFill>
        <p:spPr>
          <a:xfrm>
            <a:off x="793389" y="3276799"/>
            <a:ext cx="2593867" cy="1188223"/>
          </a:xfrm>
          <a:prstGeom prst="rect">
            <a:avLst/>
          </a:prstGeom>
        </p:spPr>
      </p:pic>
      <p:sp>
        <p:nvSpPr>
          <p:cNvPr id="3" name="TextBox 2">
            <a:extLst>
              <a:ext uri="{FF2B5EF4-FFF2-40B4-BE49-F238E27FC236}">
                <a16:creationId xmlns:a16="http://schemas.microsoft.com/office/drawing/2014/main" id="{E519F478-D371-9ADF-DD9F-D91125A1B60C}"/>
              </a:ext>
            </a:extLst>
          </p:cNvPr>
          <p:cNvSpPr txBox="1"/>
          <p:nvPr/>
        </p:nvSpPr>
        <p:spPr>
          <a:xfrm>
            <a:off x="1152404" y="2884272"/>
            <a:ext cx="1875835" cy="307777"/>
          </a:xfrm>
          <a:prstGeom prst="rect">
            <a:avLst/>
          </a:prstGeom>
          <a:noFill/>
        </p:spPr>
        <p:txBody>
          <a:bodyPr wrap="none" rtlCol="0">
            <a:spAutoFit/>
          </a:bodyPr>
          <a:lstStyle/>
          <a:p>
            <a:pPr algn="ctr"/>
            <a:r>
              <a:rPr lang="en-US" dirty="0"/>
              <a:t>Tooling / Automation </a:t>
            </a:r>
          </a:p>
        </p:txBody>
      </p:sp>
      <p:pic>
        <p:nvPicPr>
          <p:cNvPr id="4" name="Picture 3" descr="A group of logos with text&#10;&#10;Description automatically generated">
            <a:extLst>
              <a:ext uri="{FF2B5EF4-FFF2-40B4-BE49-F238E27FC236}">
                <a16:creationId xmlns:a16="http://schemas.microsoft.com/office/drawing/2014/main" id="{1D511FDA-E626-E2E5-CEEA-C3102B4333F7}"/>
              </a:ext>
            </a:extLst>
          </p:cNvPr>
          <p:cNvPicPr>
            <a:picLocks noChangeAspect="1"/>
          </p:cNvPicPr>
          <p:nvPr/>
        </p:nvPicPr>
        <p:blipFill>
          <a:blip r:embed="rId4"/>
          <a:stretch>
            <a:fillRect/>
          </a:stretch>
        </p:blipFill>
        <p:spPr>
          <a:xfrm>
            <a:off x="768095" y="1429878"/>
            <a:ext cx="2593867" cy="1369644"/>
          </a:xfrm>
          <a:prstGeom prst="rect">
            <a:avLst/>
          </a:prstGeom>
        </p:spPr>
      </p:pic>
      <p:sp>
        <p:nvSpPr>
          <p:cNvPr id="5" name="TextBox 4">
            <a:extLst>
              <a:ext uri="{FF2B5EF4-FFF2-40B4-BE49-F238E27FC236}">
                <a16:creationId xmlns:a16="http://schemas.microsoft.com/office/drawing/2014/main" id="{6D5A7FFC-BE8F-2A42-E2A7-BF35B519F602}"/>
              </a:ext>
            </a:extLst>
          </p:cNvPr>
          <p:cNvSpPr txBox="1"/>
          <p:nvPr/>
        </p:nvSpPr>
        <p:spPr>
          <a:xfrm>
            <a:off x="1057826" y="1117951"/>
            <a:ext cx="2064989" cy="307777"/>
          </a:xfrm>
          <a:prstGeom prst="rect">
            <a:avLst/>
          </a:prstGeom>
          <a:noFill/>
        </p:spPr>
        <p:txBody>
          <a:bodyPr wrap="none" rtlCol="0">
            <a:spAutoFit/>
          </a:bodyPr>
          <a:lstStyle/>
          <a:p>
            <a:pPr algn="ctr"/>
            <a:r>
              <a:rPr lang="en-US" dirty="0"/>
              <a:t>Third-Party Certification</a:t>
            </a:r>
          </a:p>
        </p:txBody>
      </p:sp>
      <p:pic>
        <p:nvPicPr>
          <p:cNvPr id="6" name="Picture 5" descr="A collection of logos&#10;&#10;Description automatically generated">
            <a:extLst>
              <a:ext uri="{FF2B5EF4-FFF2-40B4-BE49-F238E27FC236}">
                <a16:creationId xmlns:a16="http://schemas.microsoft.com/office/drawing/2014/main" id="{7DB7872B-0AAE-B64D-A44D-21E7CE86105F}"/>
              </a:ext>
            </a:extLst>
          </p:cNvPr>
          <p:cNvPicPr>
            <a:picLocks noChangeAspect="1"/>
          </p:cNvPicPr>
          <p:nvPr/>
        </p:nvPicPr>
        <p:blipFill>
          <a:blip r:embed="rId5"/>
          <a:stretch>
            <a:fillRect/>
          </a:stretch>
        </p:blipFill>
        <p:spPr>
          <a:xfrm>
            <a:off x="5838945" y="2711498"/>
            <a:ext cx="2585498" cy="2384682"/>
          </a:xfrm>
          <a:prstGeom prst="rect">
            <a:avLst/>
          </a:prstGeom>
        </p:spPr>
      </p:pic>
      <p:sp>
        <p:nvSpPr>
          <p:cNvPr id="7" name="TextBox 6">
            <a:extLst>
              <a:ext uri="{FF2B5EF4-FFF2-40B4-BE49-F238E27FC236}">
                <a16:creationId xmlns:a16="http://schemas.microsoft.com/office/drawing/2014/main" id="{C1C405F6-886A-AA37-0F94-57E121E923FA}"/>
              </a:ext>
            </a:extLst>
          </p:cNvPr>
          <p:cNvSpPr txBox="1"/>
          <p:nvPr/>
        </p:nvSpPr>
        <p:spPr>
          <a:xfrm>
            <a:off x="6476706" y="2355299"/>
            <a:ext cx="1309974" cy="307777"/>
          </a:xfrm>
          <a:prstGeom prst="rect">
            <a:avLst/>
          </a:prstGeom>
          <a:noFill/>
        </p:spPr>
        <p:txBody>
          <a:bodyPr wrap="none" rtlCol="0">
            <a:spAutoFit/>
          </a:bodyPr>
          <a:lstStyle/>
          <a:p>
            <a:pPr algn="ctr"/>
            <a:r>
              <a:rPr lang="en-US" dirty="0"/>
              <a:t>Consultancies</a:t>
            </a:r>
          </a:p>
        </p:txBody>
      </p:sp>
      <p:pic>
        <p:nvPicPr>
          <p:cNvPr id="8" name="Picture 7" descr="A group of logos of various brands&#10;&#10;Description automatically generated">
            <a:extLst>
              <a:ext uri="{FF2B5EF4-FFF2-40B4-BE49-F238E27FC236}">
                <a16:creationId xmlns:a16="http://schemas.microsoft.com/office/drawing/2014/main" id="{CB4B3E94-992E-1237-1319-45B8C19EB1C9}"/>
              </a:ext>
            </a:extLst>
          </p:cNvPr>
          <p:cNvPicPr>
            <a:picLocks noChangeAspect="1"/>
          </p:cNvPicPr>
          <p:nvPr/>
        </p:nvPicPr>
        <p:blipFill>
          <a:blip r:embed="rId6"/>
          <a:stretch>
            <a:fillRect/>
          </a:stretch>
        </p:blipFill>
        <p:spPr>
          <a:xfrm>
            <a:off x="5911055" y="307777"/>
            <a:ext cx="2439511" cy="1945299"/>
          </a:xfrm>
          <a:prstGeom prst="rect">
            <a:avLst/>
          </a:prstGeom>
        </p:spPr>
      </p:pic>
      <p:sp>
        <p:nvSpPr>
          <p:cNvPr id="9" name="TextBox 8">
            <a:extLst>
              <a:ext uri="{FF2B5EF4-FFF2-40B4-BE49-F238E27FC236}">
                <a16:creationId xmlns:a16="http://schemas.microsoft.com/office/drawing/2014/main" id="{964CA336-6551-5A1A-652E-B4D211443D5E}"/>
              </a:ext>
            </a:extLst>
          </p:cNvPr>
          <p:cNvSpPr txBox="1"/>
          <p:nvPr/>
        </p:nvSpPr>
        <p:spPr>
          <a:xfrm>
            <a:off x="6416511" y="0"/>
            <a:ext cx="1428596" cy="307777"/>
          </a:xfrm>
          <a:prstGeom prst="rect">
            <a:avLst/>
          </a:prstGeom>
          <a:noFill/>
        </p:spPr>
        <p:txBody>
          <a:bodyPr wrap="none" rtlCol="0">
            <a:spAutoFit/>
          </a:bodyPr>
          <a:lstStyle/>
          <a:p>
            <a:pPr algn="ctr"/>
            <a:r>
              <a:rPr lang="en-US" dirty="0"/>
              <a:t>Legal Providers</a:t>
            </a:r>
          </a:p>
        </p:txBody>
      </p:sp>
      <p:pic>
        <p:nvPicPr>
          <p:cNvPr id="11" name="Picture 10" descr="A qr code with a black and white background&#10;&#10;Description automatically generated">
            <a:extLst>
              <a:ext uri="{FF2B5EF4-FFF2-40B4-BE49-F238E27FC236}">
                <a16:creationId xmlns:a16="http://schemas.microsoft.com/office/drawing/2014/main" id="{7A712770-DA09-A93B-8D9C-400E0DC104E3}"/>
              </a:ext>
            </a:extLst>
          </p:cNvPr>
          <p:cNvPicPr>
            <a:picLocks noChangeAspect="1"/>
          </p:cNvPicPr>
          <p:nvPr/>
        </p:nvPicPr>
        <p:blipFill>
          <a:blip r:embed="rId7"/>
          <a:stretch>
            <a:fillRect/>
          </a:stretch>
        </p:blipFill>
        <p:spPr>
          <a:xfrm>
            <a:off x="3641825" y="1780516"/>
            <a:ext cx="1991655" cy="1991655"/>
          </a:xfrm>
          <a:prstGeom prst="rect">
            <a:avLst/>
          </a:prstGeom>
        </p:spPr>
      </p:pic>
    </p:spTree>
    <p:extLst>
      <p:ext uri="{BB962C8B-B14F-4D97-AF65-F5344CB8AC3E}">
        <p14:creationId xmlns:p14="http://schemas.microsoft.com/office/powerpoint/2010/main" val="3189938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Free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US" dirty="0"/>
              <a:t>Reference training material</a:t>
            </a:r>
          </a:p>
          <a:p>
            <a:pPr marL="285750" indent="-285750">
              <a:spcAft>
                <a:spcPts val="1200"/>
              </a:spcAft>
            </a:pPr>
            <a:r>
              <a:rPr lang="en-US" dirty="0"/>
              <a:t>Policy template material</a:t>
            </a:r>
          </a:p>
          <a:p>
            <a:pPr marL="285750" indent="-285750">
              <a:spcAft>
                <a:spcPts val="1200"/>
              </a:spcAft>
            </a:pPr>
            <a:r>
              <a:rPr lang="en-US" dirty="0"/>
              <a:t>Capability modeling</a:t>
            </a:r>
          </a:p>
          <a:p>
            <a:pPr marL="285750" indent="-285750">
              <a:spcAft>
                <a:spcPts val="1200"/>
              </a:spcAft>
            </a:pPr>
            <a:r>
              <a:rPr lang="en-US" dirty="0"/>
              <a:t>Supplier education material</a:t>
            </a:r>
          </a:p>
          <a:p>
            <a:pPr marL="285750" indent="-285750">
              <a:spcAft>
                <a:spcPts val="1200"/>
              </a:spcAft>
            </a:pPr>
            <a:r>
              <a:rPr lang="en-US" dirty="0"/>
              <a:t>Self-certification checklists</a:t>
            </a:r>
          </a:p>
          <a:p>
            <a:pPr marL="285750" indent="-285750">
              <a:spcAft>
                <a:spcPts val="1200"/>
              </a:spcAft>
            </a:pPr>
            <a:r>
              <a:rPr lang="en-US" dirty="0"/>
              <a:t>Over 100 webinars</a:t>
            </a:r>
          </a:p>
          <a:p>
            <a:pPr marL="285750" indent="-285750">
              <a:spcAft>
                <a:spcPts val="1200"/>
              </a:spcAft>
            </a:pPr>
            <a:r>
              <a:rPr lang="en-US" dirty="0"/>
              <a:t>Over 1,000 other documents in multiple languages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1326424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Example Reference Material</a:t>
            </a:r>
          </a:p>
        </p:txBody>
      </p:sp>
      <p:pic>
        <p:nvPicPr>
          <p:cNvPr id="3" name="Picture 2">
            <a:extLst>
              <a:ext uri="{FF2B5EF4-FFF2-40B4-BE49-F238E27FC236}">
                <a16:creationId xmlns:a16="http://schemas.microsoft.com/office/drawing/2014/main" id="{5A726FDB-7F5D-0180-BDAE-E647A4805059}"/>
              </a:ext>
            </a:extLst>
          </p:cNvPr>
          <p:cNvPicPr>
            <a:picLocks noChangeAspect="1"/>
          </p:cNvPicPr>
          <p:nvPr/>
        </p:nvPicPr>
        <p:blipFill>
          <a:blip r:embed="rId2"/>
          <a:srcRect/>
          <a:stretch/>
        </p:blipFill>
        <p:spPr>
          <a:xfrm>
            <a:off x="6468086" y="3526972"/>
            <a:ext cx="795598" cy="795598"/>
          </a:xfrm>
          <a:prstGeom prst="rect">
            <a:avLst/>
          </a:prstGeom>
        </p:spPr>
      </p:pic>
    </p:spTree>
    <p:extLst>
      <p:ext uri="{BB962C8B-B14F-4D97-AF65-F5344CB8AC3E}">
        <p14:creationId xmlns:p14="http://schemas.microsoft.com/office/powerpoint/2010/main" val="3177774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84069-32F5-1D59-CB60-84DD08FF9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2756E-F6CF-8E33-C502-643B88319BF3}"/>
              </a:ext>
            </a:extLst>
          </p:cNvPr>
          <p:cNvSpPr>
            <a:spLocks noGrp="1"/>
          </p:cNvSpPr>
          <p:nvPr>
            <p:ph type="title"/>
          </p:nvPr>
        </p:nvSpPr>
        <p:spPr/>
        <p:txBody>
          <a:bodyPr>
            <a:normAutofit fontScale="90000"/>
          </a:bodyPr>
          <a:lstStyle/>
          <a:p>
            <a:r>
              <a:rPr lang="en-JP" dirty="0"/>
              <a:t>Self-Certification Checklists</a:t>
            </a:r>
          </a:p>
        </p:txBody>
      </p:sp>
      <p:pic>
        <p:nvPicPr>
          <p:cNvPr id="4" name="Picture 3" descr="A screenshot of a document&#10;&#10;AI-generated content may be incorrect.">
            <a:extLst>
              <a:ext uri="{FF2B5EF4-FFF2-40B4-BE49-F238E27FC236}">
                <a16:creationId xmlns:a16="http://schemas.microsoft.com/office/drawing/2014/main" id="{10DDDA0C-263E-C8FB-89E6-7B1C767FE1E8}"/>
              </a:ext>
            </a:extLst>
          </p:cNvPr>
          <p:cNvPicPr>
            <a:picLocks noChangeAspect="1"/>
          </p:cNvPicPr>
          <p:nvPr/>
        </p:nvPicPr>
        <p:blipFill>
          <a:blip r:embed="rId2"/>
          <a:stretch>
            <a:fillRect/>
          </a:stretch>
        </p:blipFill>
        <p:spPr>
          <a:xfrm>
            <a:off x="5303520" y="0"/>
            <a:ext cx="3840480"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AAE2E2D7-F8E6-B34E-A9E7-1B2D1494BF2C}"/>
              </a:ext>
            </a:extLst>
          </p:cNvPr>
          <p:cNvPicPr>
            <a:picLocks noChangeAspect="1"/>
          </p:cNvPicPr>
          <p:nvPr/>
        </p:nvPicPr>
        <p:blipFill>
          <a:blip r:embed="rId3"/>
          <a:stretch>
            <a:fillRect/>
          </a:stretch>
        </p:blipFill>
        <p:spPr>
          <a:xfrm>
            <a:off x="1672534" y="1728575"/>
            <a:ext cx="2032276" cy="2032276"/>
          </a:xfrm>
          <a:prstGeom prst="rect">
            <a:avLst/>
          </a:prstGeom>
        </p:spPr>
      </p:pic>
    </p:spTree>
    <p:extLst>
      <p:ext uri="{BB962C8B-B14F-4D97-AF65-F5344CB8AC3E}">
        <p14:creationId xmlns:p14="http://schemas.microsoft.com/office/powerpoint/2010/main" val="4278825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E9F4-86AE-75AA-7D5E-BC40DA958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1C59B-E4F0-9966-F385-AE14BA14B97D}"/>
              </a:ext>
            </a:extLst>
          </p:cNvPr>
          <p:cNvSpPr>
            <a:spLocks noGrp="1"/>
          </p:cNvSpPr>
          <p:nvPr>
            <p:ph type="title"/>
          </p:nvPr>
        </p:nvSpPr>
        <p:spPr/>
        <p:txBody>
          <a:bodyPr>
            <a:normAutofit fontScale="90000"/>
          </a:bodyPr>
          <a:lstStyle/>
          <a:p>
            <a:r>
              <a:rPr lang="en-JP" dirty="0"/>
              <a:t>Reference Compliance Training Slides</a:t>
            </a:r>
          </a:p>
        </p:txBody>
      </p:sp>
      <p:pic>
        <p:nvPicPr>
          <p:cNvPr id="5" name="Picture 4" descr="A screenshot of a computer&#10;&#10;AI-generated content may be incorrect.">
            <a:extLst>
              <a:ext uri="{FF2B5EF4-FFF2-40B4-BE49-F238E27FC236}">
                <a16:creationId xmlns:a16="http://schemas.microsoft.com/office/drawing/2014/main" id="{B39D3695-0BE9-6AFF-6F14-B2D49DC5A445}"/>
              </a:ext>
            </a:extLst>
          </p:cNvPr>
          <p:cNvPicPr>
            <a:picLocks noChangeAspect="1"/>
          </p:cNvPicPr>
          <p:nvPr/>
        </p:nvPicPr>
        <p:blipFill>
          <a:blip r:embed="rId2"/>
          <a:stretch>
            <a:fillRect/>
          </a:stretch>
        </p:blipFill>
        <p:spPr>
          <a:xfrm>
            <a:off x="1568850" y="1017800"/>
            <a:ext cx="7263450" cy="3496099"/>
          </a:xfrm>
          <a:prstGeom prst="rect">
            <a:avLst/>
          </a:prstGeom>
        </p:spPr>
      </p:pic>
    </p:spTree>
    <p:extLst>
      <p:ext uri="{BB962C8B-B14F-4D97-AF65-F5344CB8AC3E}">
        <p14:creationId xmlns:p14="http://schemas.microsoft.com/office/powerpoint/2010/main" val="3004702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Free Online Compliance Management Training</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
        <p:nvSpPr>
          <p:cNvPr id="4" name="TextBox 3">
            <a:extLst>
              <a:ext uri="{FF2B5EF4-FFF2-40B4-BE49-F238E27FC236}">
                <a16:creationId xmlns:a16="http://schemas.microsoft.com/office/drawing/2014/main" id="{9119E081-FBB1-ED9B-3A64-D0A69B8AAD29}"/>
              </a:ext>
            </a:extLst>
          </p:cNvPr>
          <p:cNvSpPr txBox="1"/>
          <p:nvPr/>
        </p:nvSpPr>
        <p:spPr>
          <a:xfrm>
            <a:off x="311700" y="1292906"/>
            <a:ext cx="2023311" cy="307777"/>
          </a:xfrm>
          <a:prstGeom prst="rect">
            <a:avLst/>
          </a:prstGeom>
          <a:noFill/>
        </p:spPr>
        <p:txBody>
          <a:bodyPr wrap="none" rtlCol="0">
            <a:spAutoFit/>
          </a:bodyPr>
          <a:lstStyle/>
          <a:p>
            <a:r>
              <a:rPr lang="en-JP" dirty="0"/>
              <a:t>4.5 out of 5 star rating!</a:t>
            </a:r>
          </a:p>
        </p:txBody>
      </p:sp>
      <p:sp>
        <p:nvSpPr>
          <p:cNvPr id="5" name="TextBox 4">
            <a:extLst>
              <a:ext uri="{FF2B5EF4-FFF2-40B4-BE49-F238E27FC236}">
                <a16:creationId xmlns:a16="http://schemas.microsoft.com/office/drawing/2014/main" id="{E51041EF-49FE-06FD-1038-CBCDB9A20591}"/>
              </a:ext>
            </a:extLst>
          </p:cNvPr>
          <p:cNvSpPr txBox="1"/>
          <p:nvPr/>
        </p:nvSpPr>
        <p:spPr>
          <a:xfrm>
            <a:off x="311700" y="3206635"/>
            <a:ext cx="2023311" cy="307777"/>
          </a:xfrm>
          <a:prstGeom prst="rect">
            <a:avLst/>
          </a:prstGeom>
          <a:noFill/>
        </p:spPr>
        <p:txBody>
          <a:bodyPr wrap="none" rtlCol="0">
            <a:spAutoFit/>
          </a:bodyPr>
          <a:lstStyle/>
          <a:p>
            <a:r>
              <a:rPr lang="en-JP" dirty="0"/>
              <a:t>4.6 out of 5 star rating!</a:t>
            </a:r>
          </a:p>
        </p:txBody>
      </p:sp>
      <p:sp>
        <p:nvSpPr>
          <p:cNvPr id="7" name="Right Arrow 6">
            <a:extLst>
              <a:ext uri="{FF2B5EF4-FFF2-40B4-BE49-F238E27FC236}">
                <a16:creationId xmlns:a16="http://schemas.microsoft.com/office/drawing/2014/main" id="{EC59823B-2B48-8E2F-B26F-2C03ECB404E8}"/>
              </a:ext>
            </a:extLst>
          </p:cNvPr>
          <p:cNvSpPr/>
          <p:nvPr/>
        </p:nvSpPr>
        <p:spPr>
          <a:xfrm>
            <a:off x="2229179" y="1319794"/>
            <a:ext cx="279400" cy="254000"/>
          </a:xfrm>
          <a:prstGeom prst="right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Right Arrow 8">
            <a:extLst>
              <a:ext uri="{FF2B5EF4-FFF2-40B4-BE49-F238E27FC236}">
                <a16:creationId xmlns:a16="http://schemas.microsoft.com/office/drawing/2014/main" id="{FCD999F7-4BBB-7E39-D3D5-F10C067CFD58}"/>
              </a:ext>
            </a:extLst>
          </p:cNvPr>
          <p:cNvSpPr/>
          <p:nvPr/>
        </p:nvSpPr>
        <p:spPr>
          <a:xfrm>
            <a:off x="2198899" y="3260412"/>
            <a:ext cx="279400" cy="254000"/>
          </a:xfrm>
          <a:prstGeom prst="right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3470612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31805" y="1182302"/>
          <a:ext cx="8954532" cy="3087742"/>
        </p:xfrm>
        <a:graphic>
          <a:graphicData uri="http://schemas.openxmlformats.org/drawingml/2006/table">
            <a:tbl>
              <a:tblPr firstRow="1" bandRow="1">
                <a:tableStyleId>{5C22544A-7EE6-4342-B048-85BDC9FD1C3A}</a:tableStyleId>
              </a:tblPr>
              <a:tblGrid>
                <a:gridCol w="994948">
                  <a:extLst>
                    <a:ext uri="{9D8B030D-6E8A-4147-A177-3AD203B41FA5}">
                      <a16:colId xmlns:a16="http://schemas.microsoft.com/office/drawing/2014/main" val="4127865042"/>
                    </a:ext>
                  </a:extLst>
                </a:gridCol>
                <a:gridCol w="994948">
                  <a:extLst>
                    <a:ext uri="{9D8B030D-6E8A-4147-A177-3AD203B41FA5}">
                      <a16:colId xmlns:a16="http://schemas.microsoft.com/office/drawing/2014/main" val="3753502778"/>
                    </a:ext>
                  </a:extLst>
                </a:gridCol>
                <a:gridCol w="994948">
                  <a:extLst>
                    <a:ext uri="{9D8B030D-6E8A-4147-A177-3AD203B41FA5}">
                      <a16:colId xmlns:a16="http://schemas.microsoft.com/office/drawing/2014/main" val="2457971070"/>
                    </a:ext>
                  </a:extLst>
                </a:gridCol>
                <a:gridCol w="994948">
                  <a:extLst>
                    <a:ext uri="{9D8B030D-6E8A-4147-A177-3AD203B41FA5}">
                      <a16:colId xmlns:a16="http://schemas.microsoft.com/office/drawing/2014/main" val="2704094906"/>
                    </a:ext>
                  </a:extLst>
                </a:gridCol>
                <a:gridCol w="994948">
                  <a:extLst>
                    <a:ext uri="{9D8B030D-6E8A-4147-A177-3AD203B41FA5}">
                      <a16:colId xmlns:a16="http://schemas.microsoft.com/office/drawing/2014/main" val="4264155200"/>
                    </a:ext>
                  </a:extLst>
                </a:gridCol>
                <a:gridCol w="994948">
                  <a:extLst>
                    <a:ext uri="{9D8B030D-6E8A-4147-A177-3AD203B41FA5}">
                      <a16:colId xmlns:a16="http://schemas.microsoft.com/office/drawing/2014/main" val="1336573612"/>
                    </a:ext>
                  </a:extLst>
                </a:gridCol>
                <a:gridCol w="994948">
                  <a:extLst>
                    <a:ext uri="{9D8B030D-6E8A-4147-A177-3AD203B41FA5}">
                      <a16:colId xmlns:a16="http://schemas.microsoft.com/office/drawing/2014/main" val="1459878134"/>
                    </a:ext>
                  </a:extLst>
                </a:gridCol>
                <a:gridCol w="994948">
                  <a:extLst>
                    <a:ext uri="{9D8B030D-6E8A-4147-A177-3AD203B41FA5}">
                      <a16:colId xmlns:a16="http://schemas.microsoft.com/office/drawing/2014/main" val="1840657742"/>
                    </a:ext>
                  </a:extLst>
                </a:gridCol>
                <a:gridCol w="994948">
                  <a:extLst>
                    <a:ext uri="{9D8B030D-6E8A-4147-A177-3AD203B41FA5}">
                      <a16:colId xmlns:a16="http://schemas.microsoft.com/office/drawing/2014/main" val="1450277846"/>
                    </a:ext>
                  </a:extLst>
                </a:gridCol>
              </a:tblGrid>
              <a:tr h="243840">
                <a:tc>
                  <a:txBody>
                    <a:bodyPr/>
                    <a:lstStyle/>
                    <a:p>
                      <a:pPr algn="ctr"/>
                      <a:r>
                        <a:rPr lang="en-US" sz="1000"/>
                        <a:t>Automotive</a:t>
                      </a:r>
                    </a:p>
                  </a:txBody>
                  <a:tcPr/>
                </a:tc>
                <a:tc>
                  <a:txBody>
                    <a:bodyPr/>
                    <a:lstStyle/>
                    <a:p>
                      <a:pPr algn="ctr"/>
                      <a:r>
                        <a:rPr lang="en-US" sz="1000"/>
                        <a:t>Banking</a:t>
                      </a:r>
                    </a:p>
                  </a:txBody>
                  <a:tcPr/>
                </a:tc>
                <a:tc>
                  <a:txBody>
                    <a:bodyPr/>
                    <a:lstStyle/>
                    <a:p>
                      <a:pPr algn="ctr"/>
                      <a:r>
                        <a:rPr lang="en-US" sz="1000"/>
                        <a:t>Cloud</a:t>
                      </a:r>
                    </a:p>
                  </a:txBody>
                  <a:tcPr/>
                </a:tc>
                <a:tc>
                  <a:txBody>
                    <a:bodyPr/>
                    <a:lstStyle/>
                    <a:p>
                      <a:pPr algn="ctr"/>
                      <a:r>
                        <a:rPr lang="en-US" sz="1000"/>
                        <a:t>Consumer</a:t>
                      </a:r>
                    </a:p>
                  </a:txBody>
                  <a:tcPr/>
                </a:tc>
                <a:tc>
                  <a:txBody>
                    <a:bodyPr/>
                    <a:lstStyle/>
                    <a:p>
                      <a:pPr algn="ctr"/>
                      <a:r>
                        <a:rPr lang="en-US" sz="1000"/>
                        <a:t>Industrial</a:t>
                      </a:r>
                    </a:p>
                  </a:txBody>
                  <a:tcPr/>
                </a:tc>
                <a:tc>
                  <a:txBody>
                    <a:bodyPr/>
                    <a:lstStyle/>
                    <a:p>
                      <a:pPr algn="ctr"/>
                      <a:r>
                        <a:rPr lang="en-US" sz="1000"/>
                        <a:t>SaaS</a:t>
                      </a:r>
                    </a:p>
                  </a:txBody>
                  <a:tcPr/>
                </a:tc>
                <a:tc>
                  <a:txBody>
                    <a:bodyPr/>
                    <a:lstStyle/>
                    <a:p>
                      <a:pPr algn="ctr"/>
                      <a:r>
                        <a:rPr lang="en-US" sz="1000"/>
                        <a:t>Service</a:t>
                      </a:r>
                    </a:p>
                  </a:txBody>
                  <a:tcPr/>
                </a:tc>
                <a:tc>
                  <a:txBody>
                    <a:bodyPr/>
                    <a:lstStyle/>
                    <a:p>
                      <a:pPr algn="ctr"/>
                      <a:r>
                        <a:rPr lang="en-US" sz="1000"/>
                        <a:t>Silicon</a:t>
                      </a:r>
                    </a:p>
                  </a:txBody>
                  <a:tcPr/>
                </a:tc>
                <a:tc>
                  <a:txBody>
                    <a:bodyPr/>
                    <a:lstStyle/>
                    <a:p>
                      <a:pPr algn="ctr"/>
                      <a:r>
                        <a:rPr lang="en-US" sz="1000"/>
                        <a:t>Telco</a:t>
                      </a:r>
                    </a:p>
                  </a:txBody>
                  <a:tcPr/>
                </a:tc>
                <a:extLst>
                  <a:ext uri="{0D108BD9-81ED-4DB2-BD59-A6C34878D82A}">
                    <a16:rowId xmlns:a16="http://schemas.microsoft.com/office/drawing/2014/main" val="3806514518"/>
                  </a:ext>
                </a:extLst>
              </a:tr>
              <a:tr h="2843902">
                <a:tc>
                  <a:txBody>
                    <a:bodyPr/>
                    <a:lstStyle/>
                    <a:p>
                      <a:endParaRPr lang="en-US" sz="14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Example Verticals Impacted by OpenChain</a:t>
            </a:r>
            <a:endParaRPr dirty="0">
              <a:solidFill>
                <a:schemeClr val="tx1"/>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219365" y="1453399"/>
            <a:ext cx="807566" cy="204583"/>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267080" y="1661791"/>
            <a:ext cx="612473" cy="375650"/>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8206554" y="1496915"/>
            <a:ext cx="709337" cy="21753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8358702" y="1826033"/>
            <a:ext cx="488288" cy="299483"/>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4210231" y="1711034"/>
            <a:ext cx="673388" cy="269355"/>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2380751" y="1976011"/>
            <a:ext cx="502917" cy="308456"/>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309485" y="2233318"/>
            <a:ext cx="567579" cy="227031"/>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4312134" y="2001515"/>
            <a:ext cx="673388" cy="228952"/>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6212447" y="1691901"/>
            <a:ext cx="771491" cy="149155"/>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2"/>
          <a:stretch>
            <a:fillRect/>
          </a:stretch>
        </p:blipFill>
        <p:spPr>
          <a:xfrm>
            <a:off x="150217" y="2863424"/>
            <a:ext cx="771492" cy="159442"/>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3"/>
          <a:stretch>
            <a:fillRect/>
          </a:stretch>
        </p:blipFill>
        <p:spPr>
          <a:xfrm>
            <a:off x="230557" y="3113493"/>
            <a:ext cx="583325" cy="159442"/>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4"/>
          <a:stretch>
            <a:fillRect/>
          </a:stretch>
        </p:blipFill>
        <p:spPr>
          <a:xfrm>
            <a:off x="3314521" y="1981359"/>
            <a:ext cx="538302" cy="284104"/>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5"/>
          <a:stretch>
            <a:fillRect/>
          </a:stretch>
        </p:blipFill>
        <p:spPr>
          <a:xfrm>
            <a:off x="2306982" y="2211615"/>
            <a:ext cx="612994" cy="375970"/>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6"/>
          <a:stretch>
            <a:fillRect/>
          </a:stretch>
        </p:blipFill>
        <p:spPr>
          <a:xfrm>
            <a:off x="4402900" y="2940806"/>
            <a:ext cx="466697" cy="127563"/>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7"/>
          <a:stretch>
            <a:fillRect/>
          </a:stretch>
        </p:blipFill>
        <p:spPr>
          <a:xfrm>
            <a:off x="3275597" y="2316725"/>
            <a:ext cx="658200" cy="232564"/>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18"/>
          <a:stretch>
            <a:fillRect/>
          </a:stretch>
        </p:blipFill>
        <p:spPr>
          <a:xfrm>
            <a:off x="2393083" y="2563384"/>
            <a:ext cx="350390" cy="350390"/>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19"/>
          <a:stretch>
            <a:fillRect/>
          </a:stretch>
        </p:blipFill>
        <p:spPr>
          <a:xfrm>
            <a:off x="289021" y="4470168"/>
            <a:ext cx="481166" cy="211713"/>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0"/>
          <a:stretch>
            <a:fillRect/>
          </a:stretch>
        </p:blipFill>
        <p:spPr>
          <a:xfrm>
            <a:off x="3240140" y="2789434"/>
            <a:ext cx="727326" cy="111523"/>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1"/>
          <a:stretch>
            <a:fillRect/>
          </a:stretch>
        </p:blipFill>
        <p:spPr>
          <a:xfrm>
            <a:off x="229196" y="3378215"/>
            <a:ext cx="625378" cy="104230"/>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2"/>
          <a:stretch>
            <a:fillRect/>
          </a:stretch>
        </p:blipFill>
        <p:spPr>
          <a:xfrm>
            <a:off x="4320540" y="2327466"/>
            <a:ext cx="636332" cy="390284"/>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3"/>
          <a:stretch>
            <a:fillRect/>
          </a:stretch>
        </p:blipFill>
        <p:spPr>
          <a:xfrm>
            <a:off x="8303184" y="3046058"/>
            <a:ext cx="599323" cy="235734"/>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4"/>
          <a:stretch>
            <a:fillRect/>
          </a:stretch>
        </p:blipFill>
        <p:spPr>
          <a:xfrm>
            <a:off x="3273637" y="2927256"/>
            <a:ext cx="762595" cy="274534"/>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5"/>
          <a:stretch>
            <a:fillRect/>
          </a:stretch>
        </p:blipFill>
        <p:spPr>
          <a:xfrm>
            <a:off x="4279639" y="2693744"/>
            <a:ext cx="688173" cy="105519"/>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6"/>
          <a:stretch>
            <a:fillRect/>
          </a:stretch>
        </p:blipFill>
        <p:spPr>
          <a:xfrm>
            <a:off x="158685" y="3581336"/>
            <a:ext cx="741838" cy="13353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7"/>
          <a:stretch>
            <a:fillRect/>
          </a:stretch>
        </p:blipFill>
        <p:spPr>
          <a:xfrm>
            <a:off x="229196" y="3809869"/>
            <a:ext cx="576469" cy="169098"/>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28"/>
          <a:stretch>
            <a:fillRect/>
          </a:stretch>
        </p:blipFill>
        <p:spPr>
          <a:xfrm>
            <a:off x="3400559" y="3229786"/>
            <a:ext cx="386526" cy="206147"/>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29"/>
          <a:stretch>
            <a:fillRect/>
          </a:stretch>
        </p:blipFill>
        <p:spPr>
          <a:xfrm>
            <a:off x="4326656" y="1442160"/>
            <a:ext cx="559045" cy="259685"/>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0"/>
          <a:stretch>
            <a:fillRect/>
          </a:stretch>
        </p:blipFill>
        <p:spPr>
          <a:xfrm>
            <a:off x="1330081" y="2746503"/>
            <a:ext cx="550602" cy="305890"/>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1"/>
          <a:stretch>
            <a:fillRect/>
          </a:stretch>
        </p:blipFill>
        <p:spPr>
          <a:xfrm>
            <a:off x="1226013" y="2188366"/>
            <a:ext cx="753087" cy="251029"/>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2"/>
          <a:stretch>
            <a:fillRect/>
          </a:stretch>
        </p:blipFill>
        <p:spPr>
          <a:xfrm>
            <a:off x="3300335" y="1412631"/>
            <a:ext cx="608724" cy="338180"/>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57666" y="4870124"/>
            <a:ext cx="9028672" cy="295486"/>
          </a:xfrm>
          <a:prstGeom prst="rect">
            <a:avLst/>
          </a:prstGeom>
        </p:spPr>
        <p:txBody>
          <a:bodyPr>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a:t>This is a snapshot based on membership and select conformant organizations currently listed on our website. Total conformant numbers are far higher. </a:t>
            </a:r>
            <a:br>
              <a:rPr lang="en-US"/>
            </a:br>
            <a:r>
              <a:rPr lang="en-US"/>
              <a:t>Example: </a:t>
            </a:r>
            <a:r>
              <a:rPr lang="en-US">
                <a:hlinkClick r:id="rId33"/>
              </a:rPr>
              <a:t>PwC Survey shows 20% of companies in Germany with over 2,000 employees already used ISO/IEC 5230</a:t>
            </a:r>
            <a:r>
              <a:rPr lang="en-US"/>
              <a:t>.</a:t>
            </a:r>
          </a:p>
        </p:txBody>
      </p:sp>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4"/>
          <a:stretch>
            <a:fillRect/>
          </a:stretch>
        </p:blipFill>
        <p:spPr>
          <a:xfrm>
            <a:off x="7358305" y="1452136"/>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5"/>
          <a:stretch>
            <a:fillRect/>
          </a:stretch>
        </p:blipFill>
        <p:spPr>
          <a:xfrm>
            <a:off x="7332313" y="1767809"/>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6"/>
          <a:stretch>
            <a:fillRect/>
          </a:stretch>
        </p:blipFill>
        <p:spPr>
          <a:xfrm>
            <a:off x="7208141" y="1999189"/>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7"/>
          <a:stretch>
            <a:fillRect/>
          </a:stretch>
        </p:blipFill>
        <p:spPr>
          <a:xfrm>
            <a:off x="7183487" y="2582469"/>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38"/>
          <a:stretch>
            <a:fillRect/>
          </a:stretch>
        </p:blipFill>
        <p:spPr>
          <a:xfrm>
            <a:off x="7267443" y="2222871"/>
            <a:ext cx="641685" cy="310323"/>
          </a:xfrm>
          <a:prstGeom prst="rect">
            <a:avLst/>
          </a:prstGeom>
        </p:spPr>
      </p:pic>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39"/>
          <a:stretch>
            <a:fillRect/>
          </a:stretch>
        </p:blipFill>
        <p:spPr>
          <a:xfrm>
            <a:off x="6367774" y="1879134"/>
            <a:ext cx="480023" cy="213344"/>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0"/>
          <a:stretch>
            <a:fillRect/>
          </a:stretch>
        </p:blipFill>
        <p:spPr>
          <a:xfrm>
            <a:off x="6233884" y="3296624"/>
            <a:ext cx="775706" cy="93084"/>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1"/>
          <a:stretch>
            <a:fillRect/>
          </a:stretch>
        </p:blipFill>
        <p:spPr>
          <a:xfrm>
            <a:off x="6251096" y="1474388"/>
            <a:ext cx="771117" cy="177357"/>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2"/>
          <a:stretch>
            <a:fillRect/>
          </a:stretch>
        </p:blipFill>
        <p:spPr>
          <a:xfrm>
            <a:off x="6343169" y="2150552"/>
            <a:ext cx="529229" cy="194050"/>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3"/>
          <a:stretch>
            <a:fillRect/>
          </a:stretch>
        </p:blipFill>
        <p:spPr>
          <a:xfrm>
            <a:off x="6276157" y="2373235"/>
            <a:ext cx="663255" cy="150338"/>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4"/>
          <a:stretch>
            <a:fillRect/>
          </a:stretch>
        </p:blipFill>
        <p:spPr>
          <a:xfrm>
            <a:off x="6404223" y="2615268"/>
            <a:ext cx="457379" cy="311018"/>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5"/>
          <a:stretch>
            <a:fillRect/>
          </a:stretch>
        </p:blipFill>
        <p:spPr>
          <a:xfrm>
            <a:off x="6250249" y="3005993"/>
            <a:ext cx="735494" cy="142195"/>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6"/>
          <a:stretch>
            <a:fillRect/>
          </a:stretch>
        </p:blipFill>
        <p:spPr>
          <a:xfrm>
            <a:off x="6367819" y="3512879"/>
            <a:ext cx="523470" cy="240796"/>
          </a:xfrm>
          <a:prstGeom prst="rect">
            <a:avLst/>
          </a:prstGeom>
        </p:spPr>
      </p:pic>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7"/>
          <a:stretch>
            <a:fillRect/>
          </a:stretch>
        </p:blipFill>
        <p:spPr>
          <a:xfrm>
            <a:off x="268581" y="1946851"/>
            <a:ext cx="674489" cy="310303"/>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48"/>
          <a:stretch>
            <a:fillRect/>
          </a:stretch>
        </p:blipFill>
        <p:spPr>
          <a:xfrm>
            <a:off x="1387868" y="1423529"/>
            <a:ext cx="436359" cy="436359"/>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49"/>
          <a:stretch>
            <a:fillRect/>
          </a:stretch>
        </p:blipFill>
        <p:spPr>
          <a:xfrm>
            <a:off x="377962" y="1518488"/>
            <a:ext cx="473503" cy="18918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0"/>
          <a:stretch>
            <a:fillRect/>
          </a:stretch>
        </p:blipFill>
        <p:spPr>
          <a:xfrm>
            <a:off x="8369047" y="2192629"/>
            <a:ext cx="479725" cy="294231"/>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1"/>
          <a:stretch>
            <a:fillRect/>
          </a:stretch>
        </p:blipFill>
        <p:spPr>
          <a:xfrm>
            <a:off x="8299740" y="2545414"/>
            <a:ext cx="536833" cy="244092"/>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2"/>
          <a:stretch>
            <a:fillRect/>
          </a:stretch>
        </p:blipFill>
        <p:spPr>
          <a:xfrm>
            <a:off x="3323149" y="1825005"/>
            <a:ext cx="579187" cy="109402"/>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3"/>
          <a:stretch>
            <a:fillRect/>
          </a:stretch>
        </p:blipFill>
        <p:spPr>
          <a:xfrm>
            <a:off x="8250522" y="2865040"/>
            <a:ext cx="577354" cy="126470"/>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4"/>
          <a:stretch>
            <a:fillRect/>
          </a:stretch>
        </p:blipFill>
        <p:spPr>
          <a:xfrm>
            <a:off x="4299172" y="2246492"/>
            <a:ext cx="695635" cy="187587"/>
          </a:xfrm>
          <a:prstGeom prst="rect">
            <a:avLst/>
          </a:prstGeom>
        </p:spPr>
      </p:pic>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5"/>
          <a:stretch>
            <a:fillRect/>
          </a:stretch>
        </p:blipFill>
        <p:spPr>
          <a:xfrm>
            <a:off x="3307528" y="2599845"/>
            <a:ext cx="613812" cy="93186"/>
          </a:xfrm>
          <a:prstGeom prst="rect">
            <a:avLst/>
          </a:prstGeom>
        </p:spPr>
      </p:pic>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6"/>
          <a:stretch>
            <a:fillRect/>
          </a:stretch>
        </p:blipFill>
        <p:spPr>
          <a:xfrm>
            <a:off x="5425877" y="2408413"/>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7"/>
          <a:stretch>
            <a:fillRect/>
          </a:stretch>
        </p:blipFill>
        <p:spPr>
          <a:xfrm>
            <a:off x="5432315" y="2814403"/>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58"/>
          <a:stretch>
            <a:fillRect/>
          </a:stretch>
        </p:blipFill>
        <p:spPr>
          <a:xfrm>
            <a:off x="5411807" y="3388762"/>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59"/>
          <a:stretch>
            <a:fillRect/>
          </a:stretch>
        </p:blipFill>
        <p:spPr>
          <a:xfrm>
            <a:off x="5385488" y="1921927"/>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0"/>
          <a:stretch>
            <a:fillRect/>
          </a:stretch>
        </p:blipFill>
        <p:spPr>
          <a:xfrm>
            <a:off x="5280588" y="1693751"/>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1"/>
          <a:stretch>
            <a:fillRect/>
          </a:stretch>
        </p:blipFill>
        <p:spPr>
          <a:xfrm>
            <a:off x="5325291" y="1513100"/>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2"/>
          <a:stretch>
            <a:fillRect/>
          </a:stretch>
        </p:blipFill>
        <p:spPr>
          <a:xfrm>
            <a:off x="5338352" y="2986483"/>
            <a:ext cx="663097" cy="402279"/>
          </a:xfrm>
          <a:prstGeom prst="rect">
            <a:avLst/>
          </a:prstGeom>
        </p:spPr>
      </p:pic>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3"/>
          <a:stretch>
            <a:fillRect/>
          </a:stretch>
        </p:blipFill>
        <p:spPr>
          <a:xfrm>
            <a:off x="5318100" y="2222182"/>
            <a:ext cx="689739" cy="149156"/>
          </a:xfrm>
          <a:prstGeom prst="rect">
            <a:avLst/>
          </a:prstGeom>
        </p:spPr>
      </p:pic>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4"/>
          <a:stretch>
            <a:fillRect/>
          </a:stretch>
        </p:blipFill>
        <p:spPr>
          <a:xfrm>
            <a:off x="2207923" y="1784604"/>
            <a:ext cx="809306" cy="99140"/>
          </a:xfrm>
          <a:prstGeom prst="rect">
            <a:avLst/>
          </a:prstGeom>
        </p:spPr>
      </p:pic>
      <p:pic>
        <p:nvPicPr>
          <p:cNvPr id="17" name="Picture 16" descr="A close up of a logo&#10;&#10;Description automatically generated with medium confidence">
            <a:extLst>
              <a:ext uri="{FF2B5EF4-FFF2-40B4-BE49-F238E27FC236}">
                <a16:creationId xmlns:a16="http://schemas.microsoft.com/office/drawing/2014/main" id="{EFD0D924-75A8-46FC-7669-CE523615C8E4}"/>
              </a:ext>
            </a:extLst>
          </p:cNvPr>
          <p:cNvPicPr>
            <a:picLocks noChangeAspect="1"/>
          </p:cNvPicPr>
          <p:nvPr/>
        </p:nvPicPr>
        <p:blipFill>
          <a:blip r:embed="rId65"/>
          <a:stretch>
            <a:fillRect/>
          </a:stretch>
        </p:blipFill>
        <p:spPr>
          <a:xfrm>
            <a:off x="267080" y="2477200"/>
            <a:ext cx="550602" cy="308337"/>
          </a:xfrm>
          <a:prstGeom prst="rect">
            <a:avLst/>
          </a:prstGeom>
        </p:spPr>
      </p:pic>
      <p:pic>
        <p:nvPicPr>
          <p:cNvPr id="263" name="Picture 262" descr="A green letter on a black background&#10;&#10;AI-generated content may be incorrect.">
            <a:extLst>
              <a:ext uri="{FF2B5EF4-FFF2-40B4-BE49-F238E27FC236}">
                <a16:creationId xmlns:a16="http://schemas.microsoft.com/office/drawing/2014/main" id="{997B5A5E-D650-130F-419C-60BBA48F31AE}"/>
              </a:ext>
            </a:extLst>
          </p:cNvPr>
          <p:cNvPicPr>
            <a:picLocks noChangeAspect="1"/>
          </p:cNvPicPr>
          <p:nvPr/>
        </p:nvPicPr>
        <p:blipFill>
          <a:blip r:embed="rId66"/>
          <a:stretch>
            <a:fillRect/>
          </a:stretch>
        </p:blipFill>
        <p:spPr>
          <a:xfrm>
            <a:off x="1337968" y="2479942"/>
            <a:ext cx="517095" cy="178887"/>
          </a:xfrm>
          <a:prstGeom prst="rect">
            <a:avLst/>
          </a:prstGeom>
        </p:spPr>
      </p:pic>
      <p:pic>
        <p:nvPicPr>
          <p:cNvPr id="271" name="Picture 270">
            <a:extLst>
              <a:ext uri="{FF2B5EF4-FFF2-40B4-BE49-F238E27FC236}">
                <a16:creationId xmlns:a16="http://schemas.microsoft.com/office/drawing/2014/main" id="{21EC6980-112E-3B4C-6112-889DEFFD95BF}"/>
              </a:ext>
            </a:extLst>
          </p:cNvPr>
          <p:cNvPicPr>
            <a:picLocks noChangeAspect="1"/>
          </p:cNvPicPr>
          <p:nvPr/>
        </p:nvPicPr>
        <p:blipFill>
          <a:blip r:embed="rId67"/>
          <a:stretch>
            <a:fillRect/>
          </a:stretch>
        </p:blipFill>
        <p:spPr>
          <a:xfrm>
            <a:off x="1267568" y="1928406"/>
            <a:ext cx="638513" cy="164072"/>
          </a:xfrm>
          <a:prstGeom prst="rect">
            <a:avLst/>
          </a:prstGeom>
        </p:spPr>
      </p:pic>
      <p:pic>
        <p:nvPicPr>
          <p:cNvPr id="2" name="Google Shape;42;p1" descr="ZF Friedrichshafen – Wikipedia">
            <a:extLst>
              <a:ext uri="{FF2B5EF4-FFF2-40B4-BE49-F238E27FC236}">
                <a16:creationId xmlns:a16="http://schemas.microsoft.com/office/drawing/2014/main" id="{30D7E01D-0321-530E-A424-2C0A23FF6419}"/>
              </a:ext>
            </a:extLst>
          </p:cNvPr>
          <p:cNvPicPr preferRelativeResize="0"/>
          <p:nvPr/>
        </p:nvPicPr>
        <p:blipFill rotWithShape="1">
          <a:blip r:embed="rId68">
            <a:alphaModFix/>
          </a:blip>
          <a:srcRect/>
          <a:stretch/>
        </p:blipFill>
        <p:spPr>
          <a:xfrm>
            <a:off x="377962" y="4073969"/>
            <a:ext cx="340688" cy="315655"/>
          </a:xfrm>
          <a:prstGeom prst="ellipse">
            <a:avLst/>
          </a:prstGeom>
          <a:noFill/>
          <a:ln>
            <a:noFill/>
          </a:ln>
        </p:spPr>
      </p:pic>
    </p:spTree>
    <p:extLst>
      <p:ext uri="{BB962C8B-B14F-4D97-AF65-F5344CB8AC3E}">
        <p14:creationId xmlns:p14="http://schemas.microsoft.com/office/powerpoint/2010/main" val="279329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DE4C-F2B0-AEA4-8EF3-7B20AB6BC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23A63-5265-F59F-6914-59932C531397}"/>
              </a:ext>
            </a:extLst>
          </p:cNvPr>
          <p:cNvSpPr>
            <a:spLocks noGrp="1"/>
          </p:cNvSpPr>
          <p:nvPr>
            <p:ph type="title"/>
          </p:nvPr>
        </p:nvSpPr>
        <p:spPr/>
        <p:txBody>
          <a:bodyPr>
            <a:normAutofit fontScale="90000"/>
          </a:bodyPr>
          <a:lstStyle/>
          <a:p>
            <a:r>
              <a:rPr lang="en-JP" dirty="0"/>
              <a:t>Open Source Policy Template</a:t>
            </a:r>
          </a:p>
        </p:txBody>
      </p:sp>
      <p:pic>
        <p:nvPicPr>
          <p:cNvPr id="5" name="Picture 4" descr="A screenshot of a document&#10;&#10;AI-generated content may be incorrect.">
            <a:extLst>
              <a:ext uri="{FF2B5EF4-FFF2-40B4-BE49-F238E27FC236}">
                <a16:creationId xmlns:a16="http://schemas.microsoft.com/office/drawing/2014/main" id="{A4F934A7-D944-6AF2-2CEE-5E0628C5F274}"/>
              </a:ext>
            </a:extLst>
          </p:cNvPr>
          <p:cNvPicPr>
            <a:picLocks noChangeAspect="1"/>
          </p:cNvPicPr>
          <p:nvPr/>
        </p:nvPicPr>
        <p:blipFill>
          <a:blip r:embed="rId2"/>
          <a:stretch>
            <a:fillRect/>
          </a:stretch>
        </p:blipFill>
        <p:spPr>
          <a:xfrm>
            <a:off x="3202218" y="1142986"/>
            <a:ext cx="5941782" cy="4000514"/>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BA79ADCA-7275-71D5-6E53-B5EE51FA3CB2}"/>
              </a:ext>
            </a:extLst>
          </p:cNvPr>
          <p:cNvPicPr>
            <a:picLocks noChangeAspect="1"/>
          </p:cNvPicPr>
          <p:nvPr/>
        </p:nvPicPr>
        <p:blipFill>
          <a:blip r:embed="rId3"/>
          <a:stretch>
            <a:fillRect/>
          </a:stretch>
        </p:blipFill>
        <p:spPr>
          <a:xfrm>
            <a:off x="622301" y="1609272"/>
            <a:ext cx="2099128" cy="2099128"/>
          </a:xfrm>
          <a:prstGeom prst="rect">
            <a:avLst/>
          </a:prstGeom>
        </p:spPr>
      </p:pic>
    </p:spTree>
    <p:extLst>
      <p:ext uri="{BB962C8B-B14F-4D97-AF65-F5344CB8AC3E}">
        <p14:creationId xmlns:p14="http://schemas.microsoft.com/office/powerpoint/2010/main" val="167486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036B-F99F-1632-D6E6-EA911C258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E47E7-4E3D-3C0E-B6D1-C47839AB55DA}"/>
              </a:ext>
            </a:extLst>
          </p:cNvPr>
          <p:cNvSpPr>
            <a:spLocks noGrp="1"/>
          </p:cNvSpPr>
          <p:nvPr>
            <p:ph type="title"/>
          </p:nvPr>
        </p:nvSpPr>
        <p:spPr/>
        <p:txBody>
          <a:bodyPr>
            <a:normAutofit fontScale="90000"/>
          </a:bodyPr>
          <a:lstStyle/>
          <a:p>
            <a:r>
              <a:rPr lang="en-JP" dirty="0"/>
              <a:t>Compliance Program Maturity / Capability Model</a:t>
            </a:r>
          </a:p>
        </p:txBody>
      </p:sp>
      <p:pic>
        <p:nvPicPr>
          <p:cNvPr id="5" name="Picture 4" descr="A screenshot of a computer&#10;&#10;AI-generated content may be incorrect.">
            <a:extLst>
              <a:ext uri="{FF2B5EF4-FFF2-40B4-BE49-F238E27FC236}">
                <a16:creationId xmlns:a16="http://schemas.microsoft.com/office/drawing/2014/main" id="{98C5F235-D71E-F1C1-E544-AF0686E9EDA6}"/>
              </a:ext>
            </a:extLst>
          </p:cNvPr>
          <p:cNvPicPr>
            <a:picLocks noChangeAspect="1"/>
          </p:cNvPicPr>
          <p:nvPr/>
        </p:nvPicPr>
        <p:blipFill>
          <a:blip r:embed="rId2"/>
          <a:stretch>
            <a:fillRect/>
          </a:stretch>
        </p:blipFill>
        <p:spPr>
          <a:xfrm>
            <a:off x="2527726" y="1132113"/>
            <a:ext cx="6616274" cy="3172743"/>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3EE7EA78-FEE1-7BEE-21DF-39E7C3EE6063}"/>
              </a:ext>
            </a:extLst>
          </p:cNvPr>
          <p:cNvPicPr>
            <a:picLocks noChangeAspect="1"/>
          </p:cNvPicPr>
          <p:nvPr/>
        </p:nvPicPr>
        <p:blipFill>
          <a:blip r:embed="rId3"/>
          <a:stretch>
            <a:fillRect/>
          </a:stretch>
        </p:blipFill>
        <p:spPr>
          <a:xfrm>
            <a:off x="311700" y="1763485"/>
            <a:ext cx="1919871" cy="1919871"/>
          </a:xfrm>
          <a:prstGeom prst="rect">
            <a:avLst/>
          </a:prstGeom>
        </p:spPr>
      </p:pic>
    </p:spTree>
    <p:extLst>
      <p:ext uri="{BB962C8B-B14F-4D97-AF65-F5344CB8AC3E}">
        <p14:creationId xmlns:p14="http://schemas.microsoft.com/office/powerpoint/2010/main" val="2153980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4569-6AF8-4270-5BFE-29E73188D381}"/>
              </a:ext>
            </a:extLst>
          </p:cNvPr>
          <p:cNvSpPr>
            <a:spLocks noGrp="1"/>
          </p:cNvSpPr>
          <p:nvPr>
            <p:ph type="title"/>
          </p:nvPr>
        </p:nvSpPr>
        <p:spPr/>
        <p:txBody>
          <a:bodyPr>
            <a:normAutofit fontScale="90000"/>
          </a:bodyPr>
          <a:lstStyle/>
          <a:p>
            <a:r>
              <a:rPr lang="en-JP" dirty="0"/>
              <a:t>Explainers</a:t>
            </a:r>
          </a:p>
        </p:txBody>
      </p:sp>
      <p:pic>
        <p:nvPicPr>
          <p:cNvPr id="5" name="Picture 4" descr="A screenshot of a black screen&#10;&#10;AI-generated content may be incorrect.">
            <a:extLst>
              <a:ext uri="{FF2B5EF4-FFF2-40B4-BE49-F238E27FC236}">
                <a16:creationId xmlns:a16="http://schemas.microsoft.com/office/drawing/2014/main" id="{023BC025-AAAB-9207-97C1-4EDA033212EF}"/>
              </a:ext>
            </a:extLst>
          </p:cNvPr>
          <p:cNvPicPr>
            <a:picLocks noChangeAspect="1"/>
          </p:cNvPicPr>
          <p:nvPr/>
        </p:nvPicPr>
        <p:blipFill>
          <a:blip r:embed="rId2"/>
          <a:stretch>
            <a:fillRect/>
          </a:stretch>
        </p:blipFill>
        <p:spPr>
          <a:xfrm>
            <a:off x="3419411" y="0"/>
            <a:ext cx="5724589"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FFD29143-954B-751B-7ECB-7ED31978EB58}"/>
              </a:ext>
            </a:extLst>
          </p:cNvPr>
          <p:cNvPicPr>
            <a:picLocks noChangeAspect="1"/>
          </p:cNvPicPr>
          <p:nvPr/>
        </p:nvPicPr>
        <p:blipFill>
          <a:blip r:embed="rId3"/>
          <a:stretch>
            <a:fillRect/>
          </a:stretch>
        </p:blipFill>
        <p:spPr>
          <a:xfrm>
            <a:off x="578757" y="1542596"/>
            <a:ext cx="2210707" cy="2210707"/>
          </a:xfrm>
          <a:prstGeom prst="rect">
            <a:avLst/>
          </a:prstGeom>
        </p:spPr>
      </p:pic>
    </p:spTree>
    <p:extLst>
      <p:ext uri="{BB962C8B-B14F-4D97-AF65-F5344CB8AC3E}">
        <p14:creationId xmlns:p14="http://schemas.microsoft.com/office/powerpoint/2010/main" val="3924229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00464-C557-0775-A037-F04B4A358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2BC052-FDC0-68F8-B855-A30453416CF7}"/>
              </a:ext>
            </a:extLst>
          </p:cNvPr>
          <p:cNvSpPr>
            <a:spLocks noGrp="1"/>
          </p:cNvSpPr>
          <p:nvPr>
            <p:ph type="title"/>
          </p:nvPr>
        </p:nvSpPr>
        <p:spPr/>
        <p:txBody>
          <a:bodyPr>
            <a:normAutofit fontScale="90000"/>
          </a:bodyPr>
          <a:lstStyle/>
          <a:p>
            <a:r>
              <a:rPr lang="en-US" dirty="0"/>
              <a:t>Supplier Education Leaflet (One Email Solution)</a:t>
            </a:r>
          </a:p>
        </p:txBody>
      </p:sp>
      <p:grpSp>
        <p:nvGrpSpPr>
          <p:cNvPr id="3" name="Group 2">
            <a:extLst>
              <a:ext uri="{FF2B5EF4-FFF2-40B4-BE49-F238E27FC236}">
                <a16:creationId xmlns:a16="http://schemas.microsoft.com/office/drawing/2014/main" id="{DE79C873-72A7-B4BF-9F9A-17E069996F26}"/>
              </a:ext>
            </a:extLst>
          </p:cNvPr>
          <p:cNvGrpSpPr>
            <a:grpSpLocks noChangeAspect="1"/>
          </p:cNvGrpSpPr>
          <p:nvPr/>
        </p:nvGrpSpPr>
        <p:grpSpPr>
          <a:xfrm>
            <a:off x="1967779" y="948843"/>
            <a:ext cx="5208441" cy="4194657"/>
            <a:chOff x="211712" y="1132607"/>
            <a:chExt cx="4245480" cy="3419129"/>
          </a:xfrm>
        </p:grpSpPr>
        <p:pic>
          <p:nvPicPr>
            <p:cNvPr id="7" name="Picture 6" descr="A screen shot of a computer&#10;&#10;Description automatically generated">
              <a:extLst>
                <a:ext uri="{FF2B5EF4-FFF2-40B4-BE49-F238E27FC236}">
                  <a16:creationId xmlns:a16="http://schemas.microsoft.com/office/drawing/2014/main" id="{CC5B94C1-FC75-136F-9EDD-81A20C401A8E}"/>
                </a:ext>
              </a:extLst>
            </p:cNvPr>
            <p:cNvPicPr>
              <a:picLocks noChangeAspect="1"/>
            </p:cNvPicPr>
            <p:nvPr/>
          </p:nvPicPr>
          <p:blipFill>
            <a:blip r:embed="rId2"/>
            <a:stretch>
              <a:fillRect/>
            </a:stretch>
          </p:blipFill>
          <p:spPr>
            <a:xfrm>
              <a:off x="211712" y="1132607"/>
              <a:ext cx="4245480" cy="2407017"/>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24401882-1768-E835-128F-9FD8A3598896}"/>
                </a:ext>
              </a:extLst>
            </p:cNvPr>
            <p:cNvPicPr>
              <a:picLocks noChangeAspect="1"/>
            </p:cNvPicPr>
            <p:nvPr/>
          </p:nvPicPr>
          <p:blipFill>
            <a:blip r:embed="rId3"/>
            <a:stretch>
              <a:fillRect/>
            </a:stretch>
          </p:blipFill>
          <p:spPr>
            <a:xfrm>
              <a:off x="1838988" y="3255638"/>
              <a:ext cx="1296098" cy="1296098"/>
            </a:xfrm>
            <a:prstGeom prst="rect">
              <a:avLst/>
            </a:prstGeom>
          </p:spPr>
        </p:pic>
      </p:grpSp>
    </p:spTree>
    <p:extLst>
      <p:ext uri="{BB962C8B-B14F-4D97-AF65-F5344CB8AC3E}">
        <p14:creationId xmlns:p14="http://schemas.microsoft.com/office/powerpoint/2010/main" val="1676174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1502089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3904-921A-FBB5-86BA-7E627E835CE1}"/>
              </a:ext>
            </a:extLst>
          </p:cNvPr>
          <p:cNvSpPr>
            <a:spLocks noGrp="1"/>
          </p:cNvSpPr>
          <p:nvPr>
            <p:ph type="title"/>
          </p:nvPr>
        </p:nvSpPr>
        <p:spPr>
          <a:xfrm>
            <a:off x="311700" y="257599"/>
            <a:ext cx="3227970" cy="1244629"/>
          </a:xfrm>
        </p:spPr>
        <p:txBody>
          <a:bodyPr>
            <a:normAutofit/>
          </a:bodyPr>
          <a:lstStyle/>
          <a:p>
            <a:r>
              <a:rPr lang="en-JP" dirty="0"/>
              <a:t>Telco SBOM Quality Guide</a:t>
            </a:r>
          </a:p>
        </p:txBody>
      </p:sp>
      <p:pic>
        <p:nvPicPr>
          <p:cNvPr id="5" name="Picture 4" descr="A screenshot of a website&#10;&#10;AI-generated content may be incorrect.">
            <a:extLst>
              <a:ext uri="{FF2B5EF4-FFF2-40B4-BE49-F238E27FC236}">
                <a16:creationId xmlns:a16="http://schemas.microsoft.com/office/drawing/2014/main" id="{CA1EEC03-C038-8896-99E5-4B259AB80FAF}"/>
              </a:ext>
            </a:extLst>
          </p:cNvPr>
          <p:cNvPicPr>
            <a:picLocks noChangeAspect="1"/>
          </p:cNvPicPr>
          <p:nvPr/>
        </p:nvPicPr>
        <p:blipFill>
          <a:blip r:embed="rId2"/>
          <a:stretch>
            <a:fillRect/>
          </a:stretch>
        </p:blipFill>
        <p:spPr>
          <a:xfrm>
            <a:off x="3444952" y="0"/>
            <a:ext cx="5699048"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9C45BC80-9417-731A-F77E-DD415F3F8F5E}"/>
              </a:ext>
            </a:extLst>
          </p:cNvPr>
          <p:cNvPicPr>
            <a:picLocks noChangeAspect="1"/>
          </p:cNvPicPr>
          <p:nvPr/>
        </p:nvPicPr>
        <p:blipFill>
          <a:blip r:embed="rId3"/>
          <a:stretch>
            <a:fillRect/>
          </a:stretch>
        </p:blipFill>
        <p:spPr>
          <a:xfrm>
            <a:off x="743857" y="1886857"/>
            <a:ext cx="2108200" cy="2108200"/>
          </a:xfrm>
          <a:prstGeom prst="rect">
            <a:avLst/>
          </a:prstGeom>
        </p:spPr>
      </p:pic>
    </p:spTree>
    <p:extLst>
      <p:ext uri="{BB962C8B-B14F-4D97-AF65-F5344CB8AC3E}">
        <p14:creationId xmlns:p14="http://schemas.microsoft.com/office/powerpoint/2010/main" val="22495628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12E8-CA1B-99F9-411F-56FC326A7FA3}"/>
              </a:ext>
            </a:extLst>
          </p:cNvPr>
          <p:cNvSpPr>
            <a:spLocks noGrp="1"/>
          </p:cNvSpPr>
          <p:nvPr>
            <p:ph type="title"/>
          </p:nvPr>
        </p:nvSpPr>
        <p:spPr/>
        <p:txBody>
          <a:bodyPr>
            <a:normAutofit fontScale="90000"/>
          </a:bodyPr>
          <a:lstStyle/>
          <a:p>
            <a:r>
              <a:rPr lang="en-JP" dirty="0"/>
              <a:t>Telco SBOM Quality Work … EXPANDED</a:t>
            </a:r>
          </a:p>
        </p:txBody>
      </p:sp>
      <p:sp>
        <p:nvSpPr>
          <p:cNvPr id="3" name="Text Placeholder 2">
            <a:extLst>
              <a:ext uri="{FF2B5EF4-FFF2-40B4-BE49-F238E27FC236}">
                <a16:creationId xmlns:a16="http://schemas.microsoft.com/office/drawing/2014/main" id="{551C250B-F7C9-A6EF-A935-EACC4283CB17}"/>
              </a:ext>
            </a:extLst>
          </p:cNvPr>
          <p:cNvSpPr>
            <a:spLocks noGrp="1"/>
          </p:cNvSpPr>
          <p:nvPr>
            <p:ph type="body" idx="1"/>
          </p:nvPr>
        </p:nvSpPr>
        <p:spPr>
          <a:xfrm>
            <a:off x="717888" y="3168644"/>
            <a:ext cx="1668193" cy="891277"/>
          </a:xfrm>
        </p:spPr>
        <p:txBody>
          <a:bodyPr>
            <a:normAutofit/>
          </a:bodyPr>
          <a:lstStyle/>
          <a:p>
            <a:pPr marL="114300" indent="0" algn="ctr">
              <a:buNone/>
            </a:pPr>
            <a:r>
              <a:rPr lang="en-JP" dirty="0"/>
              <a:t>Official</a:t>
            </a:r>
            <a:br>
              <a:rPr lang="en-JP" dirty="0"/>
            </a:br>
            <a:r>
              <a:rPr lang="en-JP" dirty="0"/>
              <a:t>Validator</a:t>
            </a:r>
          </a:p>
        </p:txBody>
      </p:sp>
      <p:sp>
        <p:nvSpPr>
          <p:cNvPr id="4" name="Text Placeholder 2">
            <a:extLst>
              <a:ext uri="{FF2B5EF4-FFF2-40B4-BE49-F238E27FC236}">
                <a16:creationId xmlns:a16="http://schemas.microsoft.com/office/drawing/2014/main" id="{244F406D-F352-8184-B195-D094EA31B1CD}"/>
              </a:ext>
            </a:extLst>
          </p:cNvPr>
          <p:cNvSpPr txBox="1">
            <a:spLocks/>
          </p:cNvSpPr>
          <p:nvPr/>
        </p:nvSpPr>
        <p:spPr>
          <a:xfrm>
            <a:off x="6622499" y="3168645"/>
            <a:ext cx="1668193" cy="89127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Schemas</a:t>
            </a:r>
          </a:p>
        </p:txBody>
      </p:sp>
      <p:sp>
        <p:nvSpPr>
          <p:cNvPr id="5" name="Text Placeholder 2">
            <a:extLst>
              <a:ext uri="{FF2B5EF4-FFF2-40B4-BE49-F238E27FC236}">
                <a16:creationId xmlns:a16="http://schemas.microsoft.com/office/drawing/2014/main" id="{20EF0CC4-07FA-0BD3-13A6-CF0626F45C5E}"/>
              </a:ext>
            </a:extLst>
          </p:cNvPr>
          <p:cNvSpPr txBox="1">
            <a:spLocks/>
          </p:cNvSpPr>
          <p:nvPr/>
        </p:nvSpPr>
        <p:spPr>
          <a:xfrm>
            <a:off x="2686092"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Third-Party</a:t>
            </a:r>
            <a:br>
              <a:rPr lang="en-JP" dirty="0"/>
            </a:br>
            <a:r>
              <a:rPr lang="en-JP" dirty="0"/>
              <a:t>Tooling</a:t>
            </a:r>
          </a:p>
        </p:txBody>
      </p:sp>
      <p:sp>
        <p:nvSpPr>
          <p:cNvPr id="6" name="Text Placeholder 2">
            <a:extLst>
              <a:ext uri="{FF2B5EF4-FFF2-40B4-BE49-F238E27FC236}">
                <a16:creationId xmlns:a16="http://schemas.microsoft.com/office/drawing/2014/main" id="{B73D2029-9976-F16E-A145-4027B522E0C5}"/>
              </a:ext>
            </a:extLst>
          </p:cNvPr>
          <p:cNvSpPr txBox="1">
            <a:spLocks/>
          </p:cNvSpPr>
          <p:nvPr/>
        </p:nvSpPr>
        <p:spPr>
          <a:xfrm>
            <a:off x="4654295"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Case Study</a:t>
            </a:r>
          </a:p>
        </p:txBody>
      </p:sp>
      <p:pic>
        <p:nvPicPr>
          <p:cNvPr id="8" name="Picture 7" descr="A qr code with black squares&#10;&#10;AI-generated content may be incorrect.">
            <a:extLst>
              <a:ext uri="{FF2B5EF4-FFF2-40B4-BE49-F238E27FC236}">
                <a16:creationId xmlns:a16="http://schemas.microsoft.com/office/drawing/2014/main" id="{E7B386E6-D708-42A8-E9DB-A5572B5DB834}"/>
              </a:ext>
            </a:extLst>
          </p:cNvPr>
          <p:cNvPicPr>
            <a:picLocks noChangeAspect="1"/>
          </p:cNvPicPr>
          <p:nvPr/>
        </p:nvPicPr>
        <p:blipFill>
          <a:blip r:embed="rId2"/>
          <a:stretch>
            <a:fillRect/>
          </a:stretch>
        </p:blipFill>
        <p:spPr>
          <a:xfrm>
            <a:off x="910160" y="1453008"/>
            <a:ext cx="1475921" cy="1475921"/>
          </a:xfrm>
          <a:prstGeom prst="rect">
            <a:avLst/>
          </a:prstGeom>
        </p:spPr>
      </p:pic>
      <p:pic>
        <p:nvPicPr>
          <p:cNvPr id="10" name="Picture 9" descr="A qr code with a few black squares&#10;&#10;AI-generated content may be incorrect.">
            <a:extLst>
              <a:ext uri="{FF2B5EF4-FFF2-40B4-BE49-F238E27FC236}">
                <a16:creationId xmlns:a16="http://schemas.microsoft.com/office/drawing/2014/main" id="{C6041D93-749B-B85A-2794-D0DFF2779768}"/>
              </a:ext>
            </a:extLst>
          </p:cNvPr>
          <p:cNvPicPr>
            <a:picLocks noChangeAspect="1"/>
          </p:cNvPicPr>
          <p:nvPr/>
        </p:nvPicPr>
        <p:blipFill>
          <a:blip r:embed="rId3"/>
          <a:stretch>
            <a:fillRect/>
          </a:stretch>
        </p:blipFill>
        <p:spPr>
          <a:xfrm>
            <a:off x="2782227" y="1453008"/>
            <a:ext cx="1475921" cy="1475921"/>
          </a:xfrm>
          <a:prstGeom prst="rect">
            <a:avLst/>
          </a:prstGeom>
        </p:spPr>
      </p:pic>
      <p:pic>
        <p:nvPicPr>
          <p:cNvPr id="12" name="Picture 11" descr="A qr code on a white background&#10;&#10;AI-generated content may be incorrect.">
            <a:extLst>
              <a:ext uri="{FF2B5EF4-FFF2-40B4-BE49-F238E27FC236}">
                <a16:creationId xmlns:a16="http://schemas.microsoft.com/office/drawing/2014/main" id="{E79B139C-F066-B065-DED5-466805588447}"/>
              </a:ext>
            </a:extLst>
          </p:cNvPr>
          <p:cNvPicPr>
            <a:picLocks noChangeAspect="1"/>
          </p:cNvPicPr>
          <p:nvPr/>
        </p:nvPicPr>
        <p:blipFill>
          <a:blip r:embed="rId4"/>
          <a:stretch>
            <a:fillRect/>
          </a:stretch>
        </p:blipFill>
        <p:spPr>
          <a:xfrm>
            <a:off x="4750430" y="1453008"/>
            <a:ext cx="1475921" cy="1475921"/>
          </a:xfrm>
          <a:prstGeom prst="rect">
            <a:avLst/>
          </a:prstGeom>
        </p:spPr>
      </p:pic>
      <p:pic>
        <p:nvPicPr>
          <p:cNvPr id="14" name="Picture 13" descr="A qr code with a few black squares&#10;&#10;AI-generated content may be incorrect.">
            <a:extLst>
              <a:ext uri="{FF2B5EF4-FFF2-40B4-BE49-F238E27FC236}">
                <a16:creationId xmlns:a16="http://schemas.microsoft.com/office/drawing/2014/main" id="{9C131E5E-49C9-46D0-8D17-341CB30D15C5}"/>
              </a:ext>
            </a:extLst>
          </p:cNvPr>
          <p:cNvPicPr>
            <a:picLocks noChangeAspect="1"/>
          </p:cNvPicPr>
          <p:nvPr/>
        </p:nvPicPr>
        <p:blipFill>
          <a:blip r:embed="rId5"/>
          <a:stretch>
            <a:fillRect/>
          </a:stretch>
        </p:blipFill>
        <p:spPr>
          <a:xfrm>
            <a:off x="6718633" y="1453008"/>
            <a:ext cx="1475921" cy="1475921"/>
          </a:xfrm>
          <a:prstGeom prst="rect">
            <a:avLst/>
          </a:prstGeom>
        </p:spPr>
      </p:pic>
    </p:spTree>
    <p:extLst>
      <p:ext uri="{BB962C8B-B14F-4D97-AF65-F5344CB8AC3E}">
        <p14:creationId xmlns:p14="http://schemas.microsoft.com/office/powerpoint/2010/main" val="442438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8F10-E335-472F-A877-4AFCAA1685E9}"/>
              </a:ext>
            </a:extLst>
          </p:cNvPr>
          <p:cNvSpPr>
            <a:spLocks noGrp="1"/>
          </p:cNvSpPr>
          <p:nvPr>
            <p:ph type="title"/>
          </p:nvPr>
        </p:nvSpPr>
        <p:spPr/>
        <p:txBody>
          <a:bodyPr>
            <a:normAutofit fontScale="90000"/>
          </a:bodyPr>
          <a:lstStyle/>
          <a:p>
            <a:r>
              <a:rPr lang="en-JP" dirty="0"/>
              <a:t>Our Processes – Easy to Find and Understand</a:t>
            </a:r>
          </a:p>
        </p:txBody>
      </p:sp>
      <p:pic>
        <p:nvPicPr>
          <p:cNvPr id="5" name="Picture 4" descr="A screenshot of a website&#10;&#10;AI-generated content may be incorrect.">
            <a:extLst>
              <a:ext uri="{FF2B5EF4-FFF2-40B4-BE49-F238E27FC236}">
                <a16:creationId xmlns:a16="http://schemas.microsoft.com/office/drawing/2014/main" id="{FB127975-483F-5A82-3C57-3F972082F522}"/>
              </a:ext>
            </a:extLst>
          </p:cNvPr>
          <p:cNvPicPr>
            <a:picLocks noChangeAspect="1"/>
          </p:cNvPicPr>
          <p:nvPr/>
        </p:nvPicPr>
        <p:blipFill>
          <a:blip r:embed="rId2"/>
          <a:stretch>
            <a:fillRect/>
          </a:stretch>
        </p:blipFill>
        <p:spPr>
          <a:xfrm>
            <a:off x="3815203" y="1121228"/>
            <a:ext cx="5328797" cy="4022272"/>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70A0F082-3065-9580-E797-1D44EECD90C7}"/>
              </a:ext>
            </a:extLst>
          </p:cNvPr>
          <p:cNvPicPr>
            <a:picLocks noChangeAspect="1"/>
          </p:cNvPicPr>
          <p:nvPr/>
        </p:nvPicPr>
        <p:blipFill>
          <a:blip r:embed="rId3"/>
          <a:stretch>
            <a:fillRect/>
          </a:stretch>
        </p:blipFill>
        <p:spPr>
          <a:xfrm>
            <a:off x="891722" y="1746251"/>
            <a:ext cx="2025650" cy="2025650"/>
          </a:xfrm>
          <a:prstGeom prst="rect">
            <a:avLst/>
          </a:prstGeom>
        </p:spPr>
      </p:pic>
    </p:spTree>
    <p:extLst>
      <p:ext uri="{BB962C8B-B14F-4D97-AF65-F5344CB8AC3E}">
        <p14:creationId xmlns:p14="http://schemas.microsoft.com/office/powerpoint/2010/main" val="2953176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9217-546F-2128-5AA8-9B9E656AB96C}"/>
              </a:ext>
            </a:extLst>
          </p:cNvPr>
          <p:cNvSpPr>
            <a:spLocks noGrp="1"/>
          </p:cNvSpPr>
          <p:nvPr>
            <p:ph type="title"/>
          </p:nvPr>
        </p:nvSpPr>
        <p:spPr>
          <a:xfrm>
            <a:off x="311699" y="409999"/>
            <a:ext cx="3684567" cy="970067"/>
          </a:xfrm>
        </p:spPr>
        <p:txBody>
          <a:bodyPr>
            <a:normAutofit fontScale="90000"/>
          </a:bodyPr>
          <a:lstStyle/>
          <a:p>
            <a:r>
              <a:rPr lang="en-JP" dirty="0"/>
              <a:t>A Reference Library</a:t>
            </a:r>
            <a:br>
              <a:rPr lang="en-JP" dirty="0"/>
            </a:br>
            <a:r>
              <a:rPr lang="en-JP" dirty="0"/>
              <a:t>Of 1,500+ Documents</a:t>
            </a:r>
          </a:p>
        </p:txBody>
      </p:sp>
      <p:pic>
        <p:nvPicPr>
          <p:cNvPr id="5" name="Picture 4" descr="A screenshot of a computer&#10;&#10;AI-generated content may be incorrect.">
            <a:extLst>
              <a:ext uri="{FF2B5EF4-FFF2-40B4-BE49-F238E27FC236}">
                <a16:creationId xmlns:a16="http://schemas.microsoft.com/office/drawing/2014/main" id="{0975FE36-8A5A-47BA-C9C9-622936C11CEC}"/>
              </a:ext>
            </a:extLst>
          </p:cNvPr>
          <p:cNvPicPr>
            <a:picLocks noChangeAspect="1"/>
          </p:cNvPicPr>
          <p:nvPr/>
        </p:nvPicPr>
        <p:blipFill>
          <a:blip r:embed="rId2"/>
          <a:stretch>
            <a:fillRect/>
          </a:stretch>
        </p:blipFill>
        <p:spPr>
          <a:xfrm>
            <a:off x="4229455" y="0"/>
            <a:ext cx="4914545"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BA68F0B1-1369-6DFC-DA94-22C03DF608B8}"/>
              </a:ext>
            </a:extLst>
          </p:cNvPr>
          <p:cNvPicPr>
            <a:picLocks noChangeAspect="1"/>
          </p:cNvPicPr>
          <p:nvPr/>
        </p:nvPicPr>
        <p:blipFill>
          <a:blip r:embed="rId3"/>
          <a:stretch>
            <a:fillRect/>
          </a:stretch>
        </p:blipFill>
        <p:spPr>
          <a:xfrm>
            <a:off x="903967" y="1600200"/>
            <a:ext cx="2341336" cy="2341336"/>
          </a:xfrm>
          <a:prstGeom prst="rect">
            <a:avLst/>
          </a:prstGeom>
        </p:spPr>
      </p:pic>
    </p:spTree>
    <p:extLst>
      <p:ext uri="{BB962C8B-B14F-4D97-AF65-F5344CB8AC3E}">
        <p14:creationId xmlns:p14="http://schemas.microsoft.com/office/powerpoint/2010/main" val="3746334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311700" y="1670916"/>
            <a:ext cx="8520600" cy="2030700"/>
          </a:xfrm>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100+</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xfrm>
            <a:off x="311700" y="3442779"/>
            <a:ext cx="8520600" cy="1180021"/>
          </a:xfrm>
          <a:prstGeom prst="rect">
            <a:avLst/>
          </a:prstGeom>
        </p:spPr>
        <p:txBody>
          <a:bodyPr spcFirstLastPara="1" wrap="square" lIns="91425" tIns="91425" rIns="91425" bIns="91425" anchor="t" anchorCtr="0">
            <a:noAutofit/>
          </a:bodyPr>
          <a:lstStyle/>
          <a:p>
            <a:pPr marL="0" indent="0">
              <a:spcAft>
                <a:spcPts val="1200"/>
              </a:spcAft>
              <a:buNone/>
            </a:pPr>
            <a:r>
              <a:rPr lang="en-US" sz="2800" dirty="0">
                <a:solidFill>
                  <a:schemeClr val="bg2"/>
                </a:solidFill>
              </a:rPr>
              <a:t>Webinars about open source </a:t>
            </a:r>
            <a:br>
              <a:rPr lang="en-US" sz="2800" dirty="0">
                <a:solidFill>
                  <a:schemeClr val="bg2"/>
                </a:solidFill>
              </a:rPr>
            </a:br>
            <a:r>
              <a:rPr lang="en-US" sz="2800" dirty="0">
                <a:solidFill>
                  <a:schemeClr val="bg2"/>
                </a:solidFill>
              </a:rPr>
              <a:t>management and governance</a:t>
            </a:r>
            <a:endParaRPr sz="2800" dirty="0">
              <a:solidFill>
                <a:schemeClr val="bg2"/>
              </a:solidFill>
            </a:endParaRPr>
          </a:p>
        </p:txBody>
      </p:sp>
      <p:pic>
        <p:nvPicPr>
          <p:cNvPr id="4" name="Picture 3" descr="A qr code with a few black squares&#10;&#10;Description automatically generated">
            <a:extLst>
              <a:ext uri="{FF2B5EF4-FFF2-40B4-BE49-F238E27FC236}">
                <a16:creationId xmlns:a16="http://schemas.microsoft.com/office/drawing/2014/main" id="{154EA2BA-F1A0-2665-7EF5-E20160D5DAB1}"/>
              </a:ext>
            </a:extLst>
          </p:cNvPr>
          <p:cNvPicPr>
            <a:picLocks noChangeAspect="1"/>
          </p:cNvPicPr>
          <p:nvPr/>
        </p:nvPicPr>
        <p:blipFill>
          <a:blip r:embed="rId3"/>
          <a:stretch>
            <a:fillRect/>
          </a:stretch>
        </p:blipFill>
        <p:spPr>
          <a:xfrm>
            <a:off x="6984000" y="0"/>
            <a:ext cx="2160000" cy="2160000"/>
          </a:xfrm>
          <a:prstGeom prst="rect">
            <a:avLst/>
          </a:prstGeom>
        </p:spPr>
      </p:pic>
      <p:sp>
        <p:nvSpPr>
          <p:cNvPr id="2" name="Google Shape;176;p28">
            <a:extLst>
              <a:ext uri="{FF2B5EF4-FFF2-40B4-BE49-F238E27FC236}">
                <a16:creationId xmlns:a16="http://schemas.microsoft.com/office/drawing/2014/main" id="{DF846FAF-9CB2-BBD7-0D22-A0DB86AD3D69}"/>
              </a:ext>
            </a:extLst>
          </p:cNvPr>
          <p:cNvSpPr txBox="1">
            <a:spLocks/>
          </p:cNvSpPr>
          <p:nvPr/>
        </p:nvSpPr>
        <p:spPr>
          <a:xfrm>
            <a:off x="3260608" y="1160178"/>
            <a:ext cx="2622783" cy="6693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800" dirty="0">
                <a:solidFill>
                  <a:schemeClr val="bg2"/>
                </a:solidFill>
              </a:rPr>
              <a:t>OpenChain has</a:t>
            </a:r>
          </a:p>
        </p:txBody>
      </p:sp>
    </p:spTree>
    <p:extLst>
      <p:ext uri="{BB962C8B-B14F-4D97-AF65-F5344CB8AC3E}">
        <p14:creationId xmlns:p14="http://schemas.microsoft.com/office/powerpoint/2010/main" val="2600694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6480596" y="2376266"/>
            <a:ext cx="889920" cy="88992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Trillions More In Market Value Touched</a:t>
            </a:r>
            <a:endParaRPr dirty="0">
              <a:solidFill>
                <a:schemeClr val="tx1"/>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338724" y="2607982"/>
            <a:ext cx="831362" cy="395154"/>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378039" y="1652185"/>
            <a:ext cx="1457640" cy="366044"/>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1616174" y="2037435"/>
            <a:ext cx="1008383" cy="564695"/>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3730487" y="3853376"/>
            <a:ext cx="1048275" cy="587034"/>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6657865" y="3976145"/>
            <a:ext cx="808848" cy="53337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5533182" y="1734303"/>
            <a:ext cx="1262765" cy="185320"/>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2475482" y="3869561"/>
            <a:ext cx="965818" cy="54085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1"/>
          <a:stretch>
            <a:fillRect/>
          </a:stretch>
        </p:blipFill>
        <p:spPr>
          <a:xfrm>
            <a:off x="7857922" y="4496724"/>
            <a:ext cx="779241" cy="436375"/>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2"/>
          <a:stretch>
            <a:fillRect/>
          </a:stretch>
        </p:blipFill>
        <p:spPr>
          <a:xfrm>
            <a:off x="6441475" y="2156977"/>
            <a:ext cx="1047968" cy="330110"/>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3"/>
          <a:stretch>
            <a:fillRect/>
          </a:stretch>
        </p:blipFill>
        <p:spPr>
          <a:xfrm>
            <a:off x="7791584" y="3976144"/>
            <a:ext cx="1214721" cy="327692"/>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4"/>
          <a:stretch>
            <a:fillRect/>
          </a:stretch>
        </p:blipFill>
        <p:spPr>
          <a:xfrm>
            <a:off x="1271714" y="4541510"/>
            <a:ext cx="646778" cy="536352"/>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5"/>
          <a:stretch>
            <a:fillRect/>
          </a:stretch>
        </p:blipFill>
        <p:spPr>
          <a:xfrm>
            <a:off x="1271714" y="4084246"/>
            <a:ext cx="980263" cy="195272"/>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6"/>
          <a:stretch>
            <a:fillRect/>
          </a:stretch>
        </p:blipFill>
        <p:spPr>
          <a:xfrm>
            <a:off x="8407712" y="3150863"/>
            <a:ext cx="528767" cy="528767"/>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7"/>
          <a:stretch>
            <a:fillRect/>
          </a:stretch>
        </p:blipFill>
        <p:spPr>
          <a:xfrm>
            <a:off x="5429624" y="3309629"/>
            <a:ext cx="1143411" cy="246711"/>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8"/>
          <a:stretch>
            <a:fillRect/>
          </a:stretch>
        </p:blipFill>
        <p:spPr>
          <a:xfrm>
            <a:off x="3876821" y="4526457"/>
            <a:ext cx="961163" cy="538251"/>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19"/>
          <a:stretch>
            <a:fillRect/>
          </a:stretch>
        </p:blipFill>
        <p:spPr>
          <a:xfrm>
            <a:off x="3111825" y="1650858"/>
            <a:ext cx="889920" cy="498355"/>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0"/>
          <a:stretch>
            <a:fillRect/>
          </a:stretch>
        </p:blipFill>
        <p:spPr>
          <a:xfrm>
            <a:off x="7930024" y="1466178"/>
            <a:ext cx="1169223" cy="525100"/>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1"/>
          <a:stretch>
            <a:fillRect/>
          </a:stretch>
        </p:blipFill>
        <p:spPr>
          <a:xfrm>
            <a:off x="7099640" y="1596268"/>
            <a:ext cx="516903" cy="421026"/>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2"/>
          <a:stretch>
            <a:fillRect/>
          </a:stretch>
        </p:blipFill>
        <p:spPr>
          <a:xfrm>
            <a:off x="1374833" y="3255929"/>
            <a:ext cx="420503" cy="420503"/>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3"/>
          <a:stretch>
            <a:fillRect/>
          </a:stretch>
        </p:blipFill>
        <p:spPr>
          <a:xfrm>
            <a:off x="4352293" y="1656406"/>
            <a:ext cx="1077332" cy="235383"/>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4"/>
          <a:stretch>
            <a:fillRect/>
          </a:stretch>
        </p:blipFill>
        <p:spPr>
          <a:xfrm>
            <a:off x="4997823" y="4107483"/>
            <a:ext cx="1213032" cy="196354"/>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5"/>
          <a:stretch>
            <a:fillRect/>
          </a:stretch>
        </p:blipFill>
        <p:spPr>
          <a:xfrm>
            <a:off x="3025958" y="1143162"/>
            <a:ext cx="899271" cy="360725"/>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6"/>
          <a:stretch>
            <a:fillRect/>
          </a:stretch>
        </p:blipFill>
        <p:spPr>
          <a:xfrm>
            <a:off x="3978018" y="3354849"/>
            <a:ext cx="1221725" cy="215060"/>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7"/>
          <a:stretch>
            <a:fillRect/>
          </a:stretch>
        </p:blipFill>
        <p:spPr>
          <a:xfrm>
            <a:off x="2837286" y="2252340"/>
            <a:ext cx="3439906" cy="558829"/>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8"/>
          <a:stretch>
            <a:fillRect/>
          </a:stretch>
        </p:blipFill>
        <p:spPr>
          <a:xfrm>
            <a:off x="4325223" y="1037550"/>
            <a:ext cx="952500" cy="5334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29"/>
          <a:stretch>
            <a:fillRect/>
          </a:stretch>
        </p:blipFill>
        <p:spPr>
          <a:xfrm>
            <a:off x="1179241" y="1153322"/>
            <a:ext cx="1296241" cy="226481"/>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0"/>
          <a:stretch>
            <a:fillRect/>
          </a:stretch>
        </p:blipFill>
        <p:spPr>
          <a:xfrm>
            <a:off x="277777" y="2694861"/>
            <a:ext cx="803787" cy="322423"/>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1"/>
          <a:stretch>
            <a:fillRect/>
          </a:stretch>
        </p:blipFill>
        <p:spPr>
          <a:xfrm>
            <a:off x="209471" y="1739073"/>
            <a:ext cx="998674" cy="191152"/>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2"/>
          <a:stretch>
            <a:fillRect/>
          </a:stretch>
        </p:blipFill>
        <p:spPr>
          <a:xfrm>
            <a:off x="103681" y="2119123"/>
            <a:ext cx="1255332" cy="362115"/>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3"/>
          <a:stretch>
            <a:fillRect/>
          </a:stretch>
        </p:blipFill>
        <p:spPr>
          <a:xfrm>
            <a:off x="244485" y="3238835"/>
            <a:ext cx="625511" cy="491473"/>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4"/>
          <a:stretch>
            <a:fillRect/>
          </a:stretch>
        </p:blipFill>
        <p:spPr>
          <a:xfrm>
            <a:off x="5511568" y="1128764"/>
            <a:ext cx="1093224" cy="368185"/>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5"/>
          <a:stretch>
            <a:fillRect/>
          </a:stretch>
        </p:blipFill>
        <p:spPr>
          <a:xfrm>
            <a:off x="6838638" y="1183007"/>
            <a:ext cx="1019284" cy="248056"/>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6"/>
          <a:stretch>
            <a:fillRect/>
          </a:stretch>
        </p:blipFill>
        <p:spPr>
          <a:xfrm>
            <a:off x="7787142" y="2101931"/>
            <a:ext cx="1219162" cy="304791"/>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7"/>
          <a:stretch>
            <a:fillRect/>
          </a:stretch>
        </p:blipFill>
        <p:spPr>
          <a:xfrm>
            <a:off x="7509974" y="2650051"/>
            <a:ext cx="1510925" cy="241963"/>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8"/>
          <a:stretch>
            <a:fillRect/>
          </a:stretch>
        </p:blipFill>
        <p:spPr>
          <a:xfrm>
            <a:off x="6888819" y="3270399"/>
            <a:ext cx="1224752" cy="296746"/>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39"/>
          <a:stretch>
            <a:fillRect/>
          </a:stretch>
        </p:blipFill>
        <p:spPr>
          <a:xfrm>
            <a:off x="170597" y="3887891"/>
            <a:ext cx="875113" cy="362116"/>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0"/>
          <a:stretch>
            <a:fillRect/>
          </a:stretch>
        </p:blipFill>
        <p:spPr>
          <a:xfrm>
            <a:off x="5050140" y="4666258"/>
            <a:ext cx="1173136" cy="303949"/>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1"/>
          <a:stretch>
            <a:fillRect/>
          </a:stretch>
        </p:blipFill>
        <p:spPr>
          <a:xfrm>
            <a:off x="2209698" y="3404182"/>
            <a:ext cx="1533293" cy="178884"/>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2"/>
          <a:stretch>
            <a:fillRect/>
          </a:stretch>
        </p:blipFill>
        <p:spPr>
          <a:xfrm>
            <a:off x="6456625" y="4659350"/>
            <a:ext cx="1262765" cy="272464"/>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3"/>
          <a:stretch>
            <a:fillRect/>
          </a:stretch>
        </p:blipFill>
        <p:spPr>
          <a:xfrm>
            <a:off x="2251977" y="4706166"/>
            <a:ext cx="1320437" cy="224134"/>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3070213" y="2786850"/>
            <a:ext cx="3003574" cy="296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05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57666" y="4941474"/>
            <a:ext cx="9028672" cy="22413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sz="800"/>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a:t>
            </a:r>
          </a:p>
        </p:txBody>
      </p:sp>
    </p:spTree>
    <p:extLst>
      <p:ext uri="{BB962C8B-B14F-4D97-AF65-F5344CB8AC3E}">
        <p14:creationId xmlns:p14="http://schemas.microsoft.com/office/powerpoint/2010/main" val="688741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ED53-AED9-4309-31CB-9B62DC6C92A9}"/>
              </a:ext>
            </a:extLst>
          </p:cNvPr>
          <p:cNvSpPr>
            <a:spLocks noGrp="1"/>
          </p:cNvSpPr>
          <p:nvPr>
            <p:ph type="title"/>
          </p:nvPr>
        </p:nvSpPr>
        <p:spPr/>
        <p:txBody>
          <a:bodyPr>
            <a:normAutofit fontScale="90000"/>
          </a:bodyPr>
          <a:lstStyle/>
          <a:p>
            <a:r>
              <a:rPr lang="en-JP" dirty="0"/>
              <a:t>Open Source Management</a:t>
            </a:r>
          </a:p>
        </p:txBody>
      </p:sp>
      <p:sp>
        <p:nvSpPr>
          <p:cNvPr id="3" name="Text Placeholder 2">
            <a:extLst>
              <a:ext uri="{FF2B5EF4-FFF2-40B4-BE49-F238E27FC236}">
                <a16:creationId xmlns:a16="http://schemas.microsoft.com/office/drawing/2014/main" id="{9FB8C364-4D8D-276A-860C-9FB50D9910CA}"/>
              </a:ext>
            </a:extLst>
          </p:cNvPr>
          <p:cNvSpPr>
            <a:spLocks noGrp="1"/>
          </p:cNvSpPr>
          <p:nvPr>
            <p:ph type="body" idx="1"/>
          </p:nvPr>
        </p:nvSpPr>
        <p:spPr/>
        <p:txBody>
          <a:bodyPr/>
          <a:lstStyle/>
          <a:p>
            <a:r>
              <a:rPr lang="en-JP" dirty="0"/>
              <a:t>OpenChain thought ahead of the curve on management requirements.</a:t>
            </a:r>
          </a:p>
          <a:p>
            <a:pPr marL="114300" indent="0">
              <a:buNone/>
            </a:pPr>
            <a:endParaRPr lang="en-JP" dirty="0"/>
          </a:p>
          <a:p>
            <a:r>
              <a:rPr lang="en-JP" dirty="0"/>
              <a:t>The community can develop international standards of high quality.</a:t>
            </a:r>
          </a:p>
          <a:p>
            <a:endParaRPr lang="en-JP" dirty="0"/>
          </a:p>
          <a:p>
            <a:r>
              <a:rPr lang="en-JP" dirty="0"/>
              <a:t>We have built institutional knowledge on how to do this.</a:t>
            </a:r>
          </a:p>
        </p:txBody>
      </p:sp>
    </p:spTree>
    <p:extLst>
      <p:ext uri="{BB962C8B-B14F-4D97-AF65-F5344CB8AC3E}">
        <p14:creationId xmlns:p14="http://schemas.microsoft.com/office/powerpoint/2010/main" val="2692971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0181E-4EA9-D408-DB9C-4843A61A0C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4AC0F-296C-85E4-1BBD-DCF9305E14C7}"/>
              </a:ext>
            </a:extLst>
          </p:cNvPr>
          <p:cNvSpPr>
            <a:spLocks noGrp="1"/>
          </p:cNvSpPr>
          <p:nvPr>
            <p:ph type="title"/>
          </p:nvPr>
        </p:nvSpPr>
        <p:spPr/>
        <p:txBody>
          <a:bodyPr>
            <a:normAutofit fontScale="90000"/>
          </a:bodyPr>
          <a:lstStyle/>
          <a:p>
            <a:r>
              <a:rPr lang="en-JP" dirty="0"/>
              <a:t>Open Source Regulation</a:t>
            </a:r>
          </a:p>
        </p:txBody>
      </p:sp>
      <p:sp>
        <p:nvSpPr>
          <p:cNvPr id="3" name="Text Placeholder 2">
            <a:extLst>
              <a:ext uri="{FF2B5EF4-FFF2-40B4-BE49-F238E27FC236}">
                <a16:creationId xmlns:a16="http://schemas.microsoft.com/office/drawing/2014/main" id="{E901636D-B188-4294-8C1A-31BEB16F81EF}"/>
              </a:ext>
            </a:extLst>
          </p:cNvPr>
          <p:cNvSpPr>
            <a:spLocks noGrp="1"/>
          </p:cNvSpPr>
          <p:nvPr>
            <p:ph type="body" idx="1"/>
          </p:nvPr>
        </p:nvSpPr>
        <p:spPr/>
        <p:txBody>
          <a:bodyPr/>
          <a:lstStyle/>
          <a:p>
            <a:r>
              <a:rPr lang="en-JP" dirty="0"/>
              <a:t>Open source – as with all software – is increasingly subject to regulation.</a:t>
            </a:r>
          </a:p>
          <a:p>
            <a:pPr marL="114300" indent="0">
              <a:buNone/>
            </a:pPr>
            <a:endParaRPr lang="en-JP" dirty="0"/>
          </a:p>
          <a:p>
            <a:r>
              <a:rPr lang="en-JP" dirty="0"/>
              <a:t>Some of our current standards help address their requirements.</a:t>
            </a:r>
          </a:p>
          <a:p>
            <a:endParaRPr lang="en-JP" dirty="0"/>
          </a:p>
          <a:p>
            <a:r>
              <a:rPr lang="en-JP" dirty="0"/>
              <a:t>Some of the forthcoming standards (e.g. </a:t>
            </a:r>
            <a:r>
              <a:rPr lang="en-US" dirty="0"/>
              <a:t>CEN-CENELEC) will impact our work.</a:t>
            </a:r>
            <a:endParaRPr lang="en-JP" dirty="0"/>
          </a:p>
        </p:txBody>
      </p:sp>
    </p:spTree>
    <p:extLst>
      <p:ext uri="{BB962C8B-B14F-4D97-AF65-F5344CB8AC3E}">
        <p14:creationId xmlns:p14="http://schemas.microsoft.com/office/powerpoint/2010/main" val="11704445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E6C6-C930-F956-BAE0-E9FEB712BD25}"/>
              </a:ext>
            </a:extLst>
          </p:cNvPr>
          <p:cNvSpPr>
            <a:spLocks noGrp="1"/>
          </p:cNvSpPr>
          <p:nvPr>
            <p:ph type="title"/>
          </p:nvPr>
        </p:nvSpPr>
        <p:spPr/>
        <p:txBody>
          <a:bodyPr>
            <a:normAutofit fontScale="90000"/>
          </a:bodyPr>
          <a:lstStyle/>
          <a:p>
            <a:r>
              <a:rPr lang="en-JP" dirty="0"/>
              <a:t>Biggest Market Challenges</a:t>
            </a:r>
          </a:p>
        </p:txBody>
      </p:sp>
      <p:sp>
        <p:nvSpPr>
          <p:cNvPr id="3" name="Text Placeholder 2">
            <a:extLst>
              <a:ext uri="{FF2B5EF4-FFF2-40B4-BE49-F238E27FC236}">
                <a16:creationId xmlns:a16="http://schemas.microsoft.com/office/drawing/2014/main" id="{31D07F63-D8E0-5D51-CDC5-5063A8DB150D}"/>
              </a:ext>
            </a:extLst>
          </p:cNvPr>
          <p:cNvSpPr>
            <a:spLocks noGrp="1"/>
          </p:cNvSpPr>
          <p:nvPr>
            <p:ph type="body" idx="1"/>
          </p:nvPr>
        </p:nvSpPr>
        <p:spPr/>
        <p:txBody>
          <a:bodyPr/>
          <a:lstStyle/>
          <a:p>
            <a:r>
              <a:rPr lang="en-US" dirty="0"/>
              <a:t>P</a:t>
            </a:r>
            <a:r>
              <a:rPr lang="en-JP" dirty="0"/>
              <a:t>repare the foundation for future management requirements.</a:t>
            </a:r>
          </a:p>
          <a:p>
            <a:endParaRPr lang="en-JP" dirty="0"/>
          </a:p>
          <a:p>
            <a:r>
              <a:rPr lang="en-JP" dirty="0"/>
              <a:t>Remember we don’t know what we don’t know.</a:t>
            </a:r>
          </a:p>
          <a:p>
            <a:endParaRPr lang="en-JP" dirty="0"/>
          </a:p>
          <a:p>
            <a:r>
              <a:rPr lang="en-JP" dirty="0"/>
              <a:t>Have patience to wait until requirements and regulations are clear.</a:t>
            </a:r>
          </a:p>
          <a:p>
            <a:endParaRPr lang="en-JP" dirty="0"/>
          </a:p>
        </p:txBody>
      </p:sp>
    </p:spTree>
    <p:extLst>
      <p:ext uri="{BB962C8B-B14F-4D97-AF65-F5344CB8AC3E}">
        <p14:creationId xmlns:p14="http://schemas.microsoft.com/office/powerpoint/2010/main" val="9285130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E79E-968B-B499-1090-5B505D1C2421}"/>
              </a:ext>
            </a:extLst>
          </p:cNvPr>
          <p:cNvSpPr>
            <a:spLocks noGrp="1"/>
          </p:cNvSpPr>
          <p:nvPr>
            <p:ph type="title"/>
          </p:nvPr>
        </p:nvSpPr>
        <p:spPr/>
        <p:txBody>
          <a:bodyPr>
            <a:normAutofit fontScale="90000"/>
          </a:bodyPr>
          <a:lstStyle/>
          <a:p>
            <a:r>
              <a:rPr lang="en-JP" dirty="0"/>
              <a:t>Biggest Operational Challenges</a:t>
            </a:r>
          </a:p>
        </p:txBody>
      </p:sp>
      <p:sp>
        <p:nvSpPr>
          <p:cNvPr id="3" name="Text Placeholder 2">
            <a:extLst>
              <a:ext uri="{FF2B5EF4-FFF2-40B4-BE49-F238E27FC236}">
                <a16:creationId xmlns:a16="http://schemas.microsoft.com/office/drawing/2014/main" id="{9A25C9D0-6E64-FEBE-A821-865F004F15CF}"/>
              </a:ext>
            </a:extLst>
          </p:cNvPr>
          <p:cNvSpPr>
            <a:spLocks noGrp="1"/>
          </p:cNvSpPr>
          <p:nvPr>
            <p:ph type="body" idx="1"/>
          </p:nvPr>
        </p:nvSpPr>
        <p:spPr/>
        <p:txBody>
          <a:bodyPr/>
          <a:lstStyle/>
          <a:p>
            <a:r>
              <a:rPr lang="en-JP" dirty="0"/>
              <a:t>Keep evolving to address emerging market concerns.</a:t>
            </a:r>
          </a:p>
          <a:p>
            <a:endParaRPr lang="en-JP" dirty="0"/>
          </a:p>
          <a:p>
            <a:r>
              <a:rPr lang="en-JP" dirty="0"/>
              <a:t>But do not reinvent the wheel.</a:t>
            </a:r>
          </a:p>
          <a:p>
            <a:endParaRPr lang="en-JP" dirty="0"/>
          </a:p>
          <a:p>
            <a:r>
              <a:rPr lang="en-JP" dirty="0"/>
              <a:t>And keep it simple.</a:t>
            </a:r>
          </a:p>
        </p:txBody>
      </p:sp>
    </p:spTree>
    <p:extLst>
      <p:ext uri="{BB962C8B-B14F-4D97-AF65-F5344CB8AC3E}">
        <p14:creationId xmlns:p14="http://schemas.microsoft.com/office/powerpoint/2010/main" val="4103045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E1F11-9313-1A43-8F49-7A44FAE24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1D3146-9438-61E9-A0CE-F67A42D20657}"/>
              </a:ext>
            </a:extLst>
          </p:cNvPr>
          <p:cNvSpPr>
            <a:spLocks noGrp="1"/>
          </p:cNvSpPr>
          <p:nvPr>
            <p:ph type="title"/>
          </p:nvPr>
        </p:nvSpPr>
        <p:spPr/>
        <p:txBody>
          <a:bodyPr>
            <a:normAutofit fontScale="90000"/>
          </a:bodyPr>
          <a:lstStyle/>
          <a:p>
            <a:r>
              <a:rPr lang="en-JP" dirty="0"/>
              <a:t>A Simple Workflow</a:t>
            </a:r>
          </a:p>
        </p:txBody>
      </p:sp>
      <p:sp>
        <p:nvSpPr>
          <p:cNvPr id="3" name="Text Placeholder 2">
            <a:extLst>
              <a:ext uri="{FF2B5EF4-FFF2-40B4-BE49-F238E27FC236}">
                <a16:creationId xmlns:a16="http://schemas.microsoft.com/office/drawing/2014/main" id="{9E6A4CD6-6B32-EF05-8F61-8921AA4E986F}"/>
              </a:ext>
            </a:extLst>
          </p:cNvPr>
          <p:cNvSpPr>
            <a:spLocks noGrp="1"/>
          </p:cNvSpPr>
          <p:nvPr>
            <p:ph type="body" idx="1"/>
          </p:nvPr>
        </p:nvSpPr>
        <p:spPr/>
        <p:txBody>
          <a:bodyPr/>
          <a:lstStyle/>
          <a:p>
            <a:pPr marL="114300" indent="0" algn="ctr">
              <a:buNone/>
            </a:pPr>
            <a:r>
              <a:rPr lang="en-JP" dirty="0"/>
              <a:t>We Study</a:t>
            </a:r>
            <a:br>
              <a:rPr lang="en-JP" dirty="0"/>
            </a:br>
            <a:r>
              <a:rPr lang="en-JP" dirty="0"/>
              <a:t> </a:t>
            </a:r>
          </a:p>
          <a:p>
            <a:pPr marL="114300" indent="0" algn="ctr">
              <a:buNone/>
            </a:pPr>
            <a:r>
              <a:rPr lang="en-JP" dirty="0"/>
              <a:t>We Brainstorm</a:t>
            </a:r>
            <a:br>
              <a:rPr lang="en-JP" dirty="0"/>
            </a:br>
            <a:endParaRPr lang="en-JP" dirty="0">
              <a:solidFill>
                <a:srgbClr val="00B050"/>
              </a:solidFill>
            </a:endParaRPr>
          </a:p>
          <a:p>
            <a:pPr marL="114300" indent="0" algn="ctr">
              <a:buNone/>
            </a:pPr>
            <a:r>
              <a:rPr lang="en-JP" dirty="0"/>
              <a:t>We Make a Guide (if useful)</a:t>
            </a:r>
            <a:br>
              <a:rPr lang="en-JP" dirty="0"/>
            </a:br>
            <a:endParaRPr lang="en-JP" dirty="0">
              <a:solidFill>
                <a:srgbClr val="00B050"/>
              </a:solidFill>
            </a:endParaRPr>
          </a:p>
          <a:p>
            <a:pPr marL="114300" indent="0" algn="ctr">
              <a:buNone/>
            </a:pPr>
            <a:r>
              <a:rPr lang="en-JP" dirty="0"/>
              <a:t>We Make a Specification (if useful)</a:t>
            </a:r>
            <a:br>
              <a:rPr lang="en-JP" dirty="0"/>
            </a:br>
            <a:endParaRPr lang="en-JP" dirty="0"/>
          </a:p>
          <a:p>
            <a:pPr marL="114300" indent="0" algn="ctr">
              <a:buNone/>
            </a:pPr>
            <a:r>
              <a:rPr lang="en-JP" dirty="0"/>
              <a:t>We Make a Standard (if useful)</a:t>
            </a:r>
          </a:p>
        </p:txBody>
      </p:sp>
      <p:sp>
        <p:nvSpPr>
          <p:cNvPr id="4" name="Down Arrow 3">
            <a:extLst>
              <a:ext uri="{FF2B5EF4-FFF2-40B4-BE49-F238E27FC236}">
                <a16:creationId xmlns:a16="http://schemas.microsoft.com/office/drawing/2014/main" id="{81EA8DDF-87ED-0DB0-BD04-54D477138EAD}"/>
              </a:ext>
            </a:extLst>
          </p:cNvPr>
          <p:cNvSpPr/>
          <p:nvPr/>
        </p:nvSpPr>
        <p:spPr>
          <a:xfrm>
            <a:off x="4470185"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9C3A766B-2060-4C70-9421-9DA9CA65378C}"/>
              </a:ext>
            </a:extLst>
          </p:cNvPr>
          <p:cNvSpPr/>
          <p:nvPr/>
        </p:nvSpPr>
        <p:spPr>
          <a:xfrm>
            <a:off x="4470185"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373FE4C1-EA31-DC21-7C90-0A7FFBEDBC40}"/>
              </a:ext>
            </a:extLst>
          </p:cNvPr>
          <p:cNvSpPr/>
          <p:nvPr/>
        </p:nvSpPr>
        <p:spPr>
          <a:xfrm>
            <a:off x="4470185"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BD570376-037D-C7B3-EA3C-3AAE78B20DC9}"/>
              </a:ext>
            </a:extLst>
          </p:cNvPr>
          <p:cNvSpPr/>
          <p:nvPr/>
        </p:nvSpPr>
        <p:spPr>
          <a:xfrm>
            <a:off x="4470185"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extBox 4">
            <a:extLst>
              <a:ext uri="{FF2B5EF4-FFF2-40B4-BE49-F238E27FC236}">
                <a16:creationId xmlns:a16="http://schemas.microsoft.com/office/drawing/2014/main" id="{26EA7EC7-C383-C848-2B2F-954F4B62717D}"/>
              </a:ext>
            </a:extLst>
          </p:cNvPr>
          <p:cNvSpPr txBox="1"/>
          <p:nvPr/>
        </p:nvSpPr>
        <p:spPr>
          <a:xfrm rot="19948694">
            <a:off x="6807201" y="1885285"/>
            <a:ext cx="2007668" cy="1569660"/>
          </a:xfrm>
          <a:prstGeom prst="rect">
            <a:avLst/>
          </a:prstGeom>
          <a:noFill/>
        </p:spPr>
        <p:txBody>
          <a:bodyPr wrap="square" rtlCol="0">
            <a:spAutoFit/>
          </a:bodyPr>
          <a:lstStyle/>
          <a:p>
            <a:pPr algn="ctr"/>
            <a:r>
              <a:rPr lang="en-US" sz="2400" dirty="0">
                <a:solidFill>
                  <a:srgbClr val="FF0000"/>
                </a:solidFill>
                <a:latin typeface="Chalkduster" panose="03050602040202020205" pitchFamily="66" charset="77"/>
              </a:rPr>
              <a:t>And supporting reference material!</a:t>
            </a:r>
          </a:p>
        </p:txBody>
      </p:sp>
    </p:spTree>
    <p:extLst>
      <p:ext uri="{BB962C8B-B14F-4D97-AF65-F5344CB8AC3E}">
        <p14:creationId xmlns:p14="http://schemas.microsoft.com/office/powerpoint/2010/main" val="991376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 in Practice</a:t>
            </a:r>
          </a:p>
        </p:txBody>
      </p:sp>
    </p:spTree>
    <p:extLst>
      <p:ext uri="{BB962C8B-B14F-4D97-AF65-F5344CB8AC3E}">
        <p14:creationId xmlns:p14="http://schemas.microsoft.com/office/powerpoint/2010/main" val="1371698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DD6A61F6-8571-FDD1-ADBF-9064E0DD8542}"/>
            </a:ext>
          </a:extLst>
        </p:cNvPr>
        <p:cNvGrpSpPr/>
        <p:nvPr/>
      </p:nvGrpSpPr>
      <p:grpSpPr>
        <a:xfrm>
          <a:off x="0" y="0"/>
          <a:ext cx="0" cy="0"/>
          <a:chOff x="0" y="0"/>
          <a:chExt cx="0" cy="0"/>
        </a:xfrm>
      </p:grpSpPr>
      <p:sp>
        <p:nvSpPr>
          <p:cNvPr id="276" name="Google Shape;276;g32e0230b79b_0_152">
            <a:extLst>
              <a:ext uri="{FF2B5EF4-FFF2-40B4-BE49-F238E27FC236}">
                <a16:creationId xmlns:a16="http://schemas.microsoft.com/office/drawing/2014/main" id="{BE29EDE3-E2C2-D0A5-4B27-471AA3CE1C41}"/>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Compliance Coming in October</a:t>
            </a:r>
            <a:endParaRPr dirty="0"/>
          </a:p>
        </p:txBody>
      </p:sp>
      <p:sp>
        <p:nvSpPr>
          <p:cNvPr id="279" name="Google Shape;279;g32e0230b79b_0_152">
            <a:extLst>
              <a:ext uri="{FF2B5EF4-FFF2-40B4-BE49-F238E27FC236}">
                <a16:creationId xmlns:a16="http://schemas.microsoft.com/office/drawing/2014/main" id="{9885CB1C-B370-E6C2-8D0E-E02C049BB215}"/>
              </a:ext>
            </a:extLst>
          </p:cNvPr>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Our OpenChain AI Work Group completed work on an AI System Bill of Materials Compliance Guide in 1H 2025. This guide will officially be release on the 20</a:t>
            </a:r>
            <a:r>
              <a:rPr lang="en-US" baseline="30000" dirty="0"/>
              <a:t>th</a:t>
            </a:r>
            <a:r>
              <a:rPr lang="en-US" dirty="0"/>
              <a:t> of October.</a:t>
            </a:r>
            <a:br>
              <a:rPr lang="en-US" dirty="0"/>
            </a:br>
            <a:endParaRPr lang="en-US" dirty="0"/>
          </a:p>
          <a:p>
            <a:pPr marL="0" lvl="0" indent="0" algn="l" rtl="0">
              <a:spcBef>
                <a:spcPts val="0"/>
              </a:spcBef>
              <a:spcAft>
                <a:spcPts val="0"/>
              </a:spcAft>
              <a:buNone/>
            </a:pPr>
            <a:r>
              <a:rPr lang="en-US" dirty="0"/>
              <a:t>The Draft AI SBOM Compliance Guide:</a:t>
            </a:r>
          </a:p>
          <a:p>
            <a:pPr marL="0" lvl="0" indent="0" algn="l" rtl="0">
              <a:spcBef>
                <a:spcPts val="0"/>
              </a:spcBef>
              <a:spcAft>
                <a:spcPts val="0"/>
              </a:spcAft>
              <a:buNone/>
            </a:pPr>
            <a:r>
              <a:rPr lang="en-US" dirty="0">
                <a:hlinkClick r:id="rId3"/>
              </a:rPr>
              <a:t>https://docs.google.com/document/d/1XHztgMALwnu2D02bmWYyXeW3wE_Jw199/edit#heading=h.x3i92tls8mld</a:t>
            </a:r>
            <a:r>
              <a:rPr lang="en-US" dirty="0"/>
              <a:t> </a:t>
            </a:r>
            <a:endParaRPr dirty="0"/>
          </a:p>
        </p:txBody>
      </p:sp>
      <p:pic>
        <p:nvPicPr>
          <p:cNvPr id="3" name="Google Shape;277;g32e0230b79b_0_152">
            <a:extLst>
              <a:ext uri="{FF2B5EF4-FFF2-40B4-BE49-F238E27FC236}">
                <a16:creationId xmlns:a16="http://schemas.microsoft.com/office/drawing/2014/main" id="{F4B5C0CC-0034-8B9A-D439-291E0DA02486}"/>
              </a:ext>
            </a:extLst>
          </p:cNvPr>
          <p:cNvPicPr preferRelativeResize="0"/>
          <p:nvPr/>
        </p:nvPicPr>
        <p:blipFill rotWithShape="1">
          <a:blip r:embed="rId4">
            <a:alphaModFix/>
          </a:blip>
          <a:srcRect/>
          <a:stretch/>
        </p:blipFill>
        <p:spPr>
          <a:xfrm>
            <a:off x="7936700" y="0"/>
            <a:ext cx="1207300" cy="1207300"/>
          </a:xfrm>
          <a:prstGeom prst="rect">
            <a:avLst/>
          </a:prstGeom>
          <a:noFill/>
          <a:ln>
            <a:noFill/>
          </a:ln>
        </p:spPr>
      </p:pic>
      <p:pic>
        <p:nvPicPr>
          <p:cNvPr id="5" name="Google Shape;278;g32e0230b79b_0_152">
            <a:extLst>
              <a:ext uri="{FF2B5EF4-FFF2-40B4-BE49-F238E27FC236}">
                <a16:creationId xmlns:a16="http://schemas.microsoft.com/office/drawing/2014/main" id="{7EFE3434-7F4E-32E3-3B41-0AC0C1794A8F}"/>
              </a:ext>
            </a:extLst>
          </p:cNvPr>
          <p:cNvPicPr preferRelativeResize="0"/>
          <p:nvPr/>
        </p:nvPicPr>
        <p:blipFill rotWithShape="1">
          <a:blip r:embed="rId5">
            <a:alphaModFix/>
          </a:blip>
          <a:srcRect/>
          <a:stretch/>
        </p:blipFill>
        <p:spPr>
          <a:xfrm>
            <a:off x="6643500" y="-4850"/>
            <a:ext cx="1217000" cy="1217000"/>
          </a:xfrm>
          <a:prstGeom prst="rect">
            <a:avLst/>
          </a:prstGeom>
          <a:noFill/>
          <a:ln>
            <a:noFill/>
          </a:ln>
        </p:spPr>
      </p:pic>
    </p:spTree>
    <p:extLst>
      <p:ext uri="{BB962C8B-B14F-4D97-AF65-F5344CB8AC3E}">
        <p14:creationId xmlns:p14="http://schemas.microsoft.com/office/powerpoint/2010/main" val="25785111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C67C-C9B5-B51A-1E95-4DDB0D09B5D0}"/>
              </a:ext>
            </a:extLst>
          </p:cNvPr>
          <p:cNvSpPr>
            <a:spLocks noGrp="1"/>
          </p:cNvSpPr>
          <p:nvPr>
            <p:ph type="title"/>
          </p:nvPr>
        </p:nvSpPr>
        <p:spPr/>
        <p:txBody>
          <a:bodyPr>
            <a:normAutofit fontScale="90000"/>
          </a:bodyPr>
          <a:lstStyle/>
          <a:p>
            <a:r>
              <a:rPr lang="en-JP" dirty="0"/>
              <a:t>AI BOM Compliance in the Supply Chain Guide</a:t>
            </a:r>
          </a:p>
        </p:txBody>
      </p:sp>
      <p:pic>
        <p:nvPicPr>
          <p:cNvPr id="4" name="Picture 3" descr="A screenshot of a computer&#10;&#10;AI-generated content may be incorrect.">
            <a:extLst>
              <a:ext uri="{FF2B5EF4-FFF2-40B4-BE49-F238E27FC236}">
                <a16:creationId xmlns:a16="http://schemas.microsoft.com/office/drawing/2014/main" id="{CDBC86B8-068C-9178-F071-6FCDD6AA4573}"/>
              </a:ext>
            </a:extLst>
          </p:cNvPr>
          <p:cNvPicPr>
            <a:picLocks noChangeAspect="1"/>
          </p:cNvPicPr>
          <p:nvPr/>
        </p:nvPicPr>
        <p:blipFill>
          <a:blip r:embed="rId2"/>
          <a:stretch>
            <a:fillRect/>
          </a:stretch>
        </p:blipFill>
        <p:spPr>
          <a:xfrm>
            <a:off x="311700" y="1017800"/>
            <a:ext cx="5520826" cy="3155541"/>
          </a:xfrm>
          <a:prstGeom prst="rect">
            <a:avLst/>
          </a:prstGeom>
        </p:spPr>
      </p:pic>
      <p:pic>
        <p:nvPicPr>
          <p:cNvPr id="3" name="Picture 2" descr="A qr code with a black background&#10;&#10;AI-generated content may be incorrect.">
            <a:extLst>
              <a:ext uri="{FF2B5EF4-FFF2-40B4-BE49-F238E27FC236}">
                <a16:creationId xmlns:a16="http://schemas.microsoft.com/office/drawing/2014/main" id="{B1252DF7-3D61-0AD6-0E92-9835CD866979}"/>
              </a:ext>
            </a:extLst>
          </p:cNvPr>
          <p:cNvPicPr>
            <a:picLocks noChangeAspect="1"/>
          </p:cNvPicPr>
          <p:nvPr/>
        </p:nvPicPr>
        <p:blipFill>
          <a:blip r:embed="rId3"/>
          <a:stretch>
            <a:fillRect/>
          </a:stretch>
        </p:blipFill>
        <p:spPr>
          <a:xfrm>
            <a:off x="5832526" y="1017800"/>
            <a:ext cx="3175000" cy="3175000"/>
          </a:xfrm>
          <a:prstGeom prst="rect">
            <a:avLst/>
          </a:prstGeom>
        </p:spPr>
      </p:pic>
    </p:spTree>
    <p:extLst>
      <p:ext uri="{BB962C8B-B14F-4D97-AF65-F5344CB8AC3E}">
        <p14:creationId xmlns:p14="http://schemas.microsoft.com/office/powerpoint/2010/main" val="2303991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32e6cd80d3c_0_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SBOM Study Group Update</a:t>
            </a:r>
            <a:endParaRPr dirty="0"/>
          </a:p>
        </p:txBody>
      </p:sp>
      <p:sp>
        <p:nvSpPr>
          <p:cNvPr id="256" name="Google Shape;256;g32e6cd80d3c_0_0"/>
          <p:cNvSpPr txBox="1">
            <a:spLocks noGrp="1"/>
          </p:cNvSpPr>
          <p:nvPr>
            <p:ph type="body" idx="1"/>
          </p:nvPr>
        </p:nvSpPr>
        <p:spPr>
          <a:xfrm>
            <a:off x="256325" y="1195175"/>
            <a:ext cx="8520600" cy="33390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US" dirty="0"/>
              <a:t>The SBOM Study Group has continued its discussion around SBOM Quality. </a:t>
            </a:r>
            <a:br>
              <a:rPr lang="en-US" dirty="0"/>
            </a:br>
            <a:r>
              <a:rPr lang="en-US" dirty="0"/>
              <a:t>There are two key items framing the discussion:</a:t>
            </a:r>
            <a:br>
              <a:rPr lang="en-US" dirty="0"/>
            </a:br>
            <a:endParaRPr lang="en-US" dirty="0"/>
          </a:p>
          <a:p>
            <a:pPr marL="342900" lvl="0">
              <a:buFont typeface="+mj-lt"/>
              <a:buAutoNum type="arabicPeriod"/>
            </a:pPr>
            <a:r>
              <a:rPr lang="en-US" dirty="0"/>
              <a:t>The release of Version 1.1 of the Telco SBOM Quality Guide:</a:t>
            </a:r>
            <a:br>
              <a:rPr lang="en-US" dirty="0"/>
            </a:br>
            <a:r>
              <a:rPr lang="en-US" dirty="0">
                <a:hlinkClick r:id="rId3"/>
              </a:rPr>
              <a:t>https://openchainproject.org/featured/2025/05/09/openchain-telco-sbom-guide-version-1-1-now-available</a:t>
            </a:r>
            <a:r>
              <a:rPr lang="en-US" dirty="0"/>
              <a:t> </a:t>
            </a:r>
            <a:br>
              <a:rPr lang="en-US" dirty="0"/>
            </a:br>
            <a:endParaRPr lang="en-US" dirty="0"/>
          </a:p>
          <a:p>
            <a:pPr marL="342900" lvl="0">
              <a:buFont typeface="+mj-lt"/>
              <a:buAutoNum type="arabicPeriod"/>
            </a:pPr>
            <a:r>
              <a:rPr lang="en-US" dirty="0"/>
              <a:t>The development of a ”thinking” document considering how a cross-industry, cross-format SBOM quality could be structured:</a:t>
            </a:r>
            <a:br>
              <a:rPr lang="en-US" dirty="0"/>
            </a:br>
            <a:r>
              <a:rPr lang="en-US" dirty="0">
                <a:hlinkClick r:id="rId4"/>
              </a:rPr>
              <a:t>https://github.com/OpenChain-Project/SBOM-sg/blob/main/Cross-Industry-SBOM-Quality-Guide/en/Cross-Industry-SBOM-Quality-Guide.md</a:t>
            </a:r>
            <a:r>
              <a:rPr lang="en-US" dirty="0"/>
              <a:t> </a:t>
            </a:r>
          </a:p>
          <a:p>
            <a:pPr marL="342900" lvl="0">
              <a:buFont typeface="+mj-lt"/>
              <a:buAutoNum type="arabicPeriod"/>
            </a:pPr>
            <a:endParaRPr lang="en-US" dirty="0"/>
          </a:p>
          <a:p>
            <a:pPr marL="342900" lvl="0">
              <a:buFont typeface="+mj-lt"/>
              <a:buAutoNum type="arabicPeriod"/>
            </a:pPr>
            <a:r>
              <a:rPr lang="en-US" dirty="0"/>
              <a:t>Suggest approach = family tree: Cross-Industry &gt; Industry Specific Guides </a:t>
            </a:r>
            <a:br>
              <a:rPr lang="en-US" dirty="0"/>
            </a:br>
            <a:r>
              <a:rPr lang="en-US" dirty="0"/>
              <a:t>(in practice starting with Telco Guide as basis)</a:t>
            </a:r>
          </a:p>
        </p:txBody>
      </p:sp>
      <p:pic>
        <p:nvPicPr>
          <p:cNvPr id="4" name="Google Shape;255;g32e6cd80d3c_0_0">
            <a:extLst>
              <a:ext uri="{FF2B5EF4-FFF2-40B4-BE49-F238E27FC236}">
                <a16:creationId xmlns:a16="http://schemas.microsoft.com/office/drawing/2014/main" id="{DA148FC2-35D6-3449-47DF-854E2A3DB6E6}"/>
              </a:ext>
            </a:extLst>
          </p:cNvPr>
          <p:cNvPicPr preferRelativeResize="0"/>
          <p:nvPr/>
        </p:nvPicPr>
        <p:blipFill rotWithShape="1">
          <a:blip r:embed="rId5">
            <a:alphaModFix/>
          </a:blip>
          <a:srcRect/>
          <a:stretch/>
        </p:blipFill>
        <p:spPr>
          <a:xfrm>
            <a:off x="7936700" y="0"/>
            <a:ext cx="1207300" cy="1207300"/>
          </a:xfrm>
          <a:prstGeom prst="rect">
            <a:avLst/>
          </a:prstGeom>
          <a:noFill/>
          <a:ln>
            <a:noFill/>
          </a:ln>
        </p:spPr>
      </p:pic>
    </p:spTree>
    <p:extLst>
      <p:ext uri="{BB962C8B-B14F-4D97-AF65-F5344CB8AC3E}">
        <p14:creationId xmlns:p14="http://schemas.microsoft.com/office/powerpoint/2010/main" val="3536165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Project Overview</a:t>
            </a:r>
          </a:p>
        </p:txBody>
      </p:sp>
    </p:spTree>
    <p:extLst>
      <p:ext uri="{BB962C8B-B14F-4D97-AF65-F5344CB8AC3E}">
        <p14:creationId xmlns:p14="http://schemas.microsoft.com/office/powerpoint/2010/main" val="1381140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1F96-3015-7D25-6E95-5CC423420D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B7B2D-7AEB-4303-4250-54E85B7F0985}"/>
              </a:ext>
            </a:extLst>
          </p:cNvPr>
          <p:cNvSpPr>
            <a:spLocks noGrp="1"/>
          </p:cNvSpPr>
          <p:nvPr>
            <p:ph type="title"/>
          </p:nvPr>
        </p:nvSpPr>
        <p:spPr/>
        <p:txBody>
          <a:bodyPr>
            <a:normAutofit fontScale="90000"/>
          </a:bodyPr>
          <a:lstStyle/>
          <a:p>
            <a:r>
              <a:rPr lang="en-JP" dirty="0"/>
              <a:t>Cross-Industry SBOM Quality Guide Concept</a:t>
            </a:r>
          </a:p>
        </p:txBody>
      </p:sp>
      <p:pic>
        <p:nvPicPr>
          <p:cNvPr id="5" name="Picture 4">
            <a:extLst>
              <a:ext uri="{FF2B5EF4-FFF2-40B4-BE49-F238E27FC236}">
                <a16:creationId xmlns:a16="http://schemas.microsoft.com/office/drawing/2014/main" id="{676C3AFB-4DB3-9139-327B-A7790D86DD13}"/>
              </a:ext>
            </a:extLst>
          </p:cNvPr>
          <p:cNvPicPr>
            <a:picLocks noChangeAspect="1"/>
          </p:cNvPicPr>
          <p:nvPr/>
        </p:nvPicPr>
        <p:blipFill>
          <a:blip r:embed="rId2"/>
          <a:srcRect/>
          <a:stretch/>
        </p:blipFill>
        <p:spPr>
          <a:xfrm>
            <a:off x="2984500" y="1321707"/>
            <a:ext cx="3175000" cy="3175000"/>
          </a:xfrm>
          <a:prstGeom prst="rect">
            <a:avLst/>
          </a:prstGeom>
        </p:spPr>
      </p:pic>
    </p:spTree>
    <p:extLst>
      <p:ext uri="{BB962C8B-B14F-4D97-AF65-F5344CB8AC3E}">
        <p14:creationId xmlns:p14="http://schemas.microsoft.com/office/powerpoint/2010/main" val="35221914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In Conclusion</a:t>
            </a:r>
          </a:p>
        </p:txBody>
      </p:sp>
    </p:spTree>
    <p:extLst>
      <p:ext uri="{BB962C8B-B14F-4D97-AF65-F5344CB8AC3E}">
        <p14:creationId xmlns:p14="http://schemas.microsoft.com/office/powerpoint/2010/main" val="11717125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E84C-6DE1-D70C-EA32-37545AF3749F}"/>
              </a:ext>
            </a:extLst>
          </p:cNvPr>
          <p:cNvSpPr>
            <a:spLocks noGrp="1"/>
          </p:cNvSpPr>
          <p:nvPr>
            <p:ph type="title"/>
          </p:nvPr>
        </p:nvSpPr>
        <p:spPr/>
        <p:txBody>
          <a:bodyPr>
            <a:normAutofit fontScale="90000"/>
          </a:bodyPr>
          <a:lstStyle/>
          <a:p>
            <a:r>
              <a:rPr lang="en-US" dirty="0"/>
              <a:t>What Is Happening Right Now?</a:t>
            </a:r>
          </a:p>
        </p:txBody>
      </p:sp>
      <p:sp>
        <p:nvSpPr>
          <p:cNvPr id="3" name="Text Placeholder 2">
            <a:extLst>
              <a:ext uri="{FF2B5EF4-FFF2-40B4-BE49-F238E27FC236}">
                <a16:creationId xmlns:a16="http://schemas.microsoft.com/office/drawing/2014/main" id="{65C69530-554E-8A8B-181F-4C15A2FEC958}"/>
              </a:ext>
            </a:extLst>
          </p:cNvPr>
          <p:cNvSpPr>
            <a:spLocks noGrp="1"/>
          </p:cNvSpPr>
          <p:nvPr>
            <p:ph type="body" idx="1"/>
          </p:nvPr>
        </p:nvSpPr>
        <p:spPr/>
        <p:txBody>
          <a:bodyPr/>
          <a:lstStyle/>
          <a:p>
            <a:r>
              <a:rPr lang="en-US" dirty="0"/>
              <a:t>An increase in the use of formal standards around open source</a:t>
            </a:r>
          </a:p>
          <a:p>
            <a:endParaRPr lang="en-US" dirty="0"/>
          </a:p>
          <a:p>
            <a:r>
              <a:rPr lang="en-US" dirty="0"/>
              <a:t>An increase in the use of OpenChain standards for licensing and security</a:t>
            </a:r>
          </a:p>
          <a:p>
            <a:endParaRPr lang="en-US" dirty="0"/>
          </a:p>
          <a:p>
            <a:r>
              <a:rPr lang="en-US" dirty="0"/>
              <a:t>Improved trust in the supply chain because of this</a:t>
            </a:r>
          </a:p>
          <a:p>
            <a:endParaRPr lang="en-US" dirty="0"/>
          </a:p>
          <a:p>
            <a:endParaRPr lang="en-US" dirty="0"/>
          </a:p>
          <a:p>
            <a:pPr marL="114300" indent="0">
              <a:buNone/>
            </a:pPr>
            <a:r>
              <a:rPr lang="en-US" b="1" dirty="0"/>
              <a:t>In 2025 the OpenChain Project expects awareness and capability around open source standards to become critical for companies.</a:t>
            </a:r>
          </a:p>
        </p:txBody>
      </p:sp>
    </p:spTree>
    <p:extLst>
      <p:ext uri="{BB962C8B-B14F-4D97-AF65-F5344CB8AC3E}">
        <p14:creationId xmlns:p14="http://schemas.microsoft.com/office/powerpoint/2010/main" val="3778170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Is Coming Next For The Market?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There is a steady trend:</a:t>
            </a:r>
          </a:p>
          <a:p>
            <a:pPr marL="285750" indent="-285750">
              <a:spcAft>
                <a:spcPts val="1200"/>
              </a:spcAft>
            </a:pPr>
            <a:r>
              <a:rPr lang="en-US" dirty="0"/>
              <a:t>Open source is becoming more professional</a:t>
            </a:r>
          </a:p>
          <a:p>
            <a:pPr marL="285750" indent="-285750">
              <a:spcAft>
                <a:spcPts val="1200"/>
              </a:spcAft>
            </a:pPr>
            <a:r>
              <a:rPr lang="en-US" dirty="0"/>
              <a:t>Open source is becoming more accountable</a:t>
            </a:r>
          </a:p>
          <a:p>
            <a:pPr marL="285750" indent="-285750">
              <a:spcAft>
                <a:spcPts val="1200"/>
              </a:spcAft>
            </a:pPr>
            <a:r>
              <a:rPr lang="en-US" dirty="0"/>
              <a:t>Open source is becoming more sustainable</a:t>
            </a:r>
          </a:p>
          <a:p>
            <a:pPr marL="0" indent="0">
              <a:spcAft>
                <a:spcPts val="1200"/>
              </a:spcAft>
              <a:buNone/>
            </a:pPr>
            <a:endParaRPr lang="en-US" b="1" dirty="0"/>
          </a:p>
          <a:p>
            <a:pPr marL="0" indent="0">
              <a:spcAft>
                <a:spcPts val="1200"/>
              </a:spcAft>
              <a:buNone/>
            </a:pPr>
            <a:r>
              <a:rPr lang="en-US" b="1" dirty="0"/>
              <a:t>In 2025 the OpenChain Project expects this trend to bring open source closer to traditional Software Asset Management (SAM).</a:t>
            </a:r>
          </a:p>
        </p:txBody>
      </p:sp>
    </p:spTree>
    <p:extLst>
      <p:ext uri="{BB962C8B-B14F-4D97-AF65-F5344CB8AC3E}">
        <p14:creationId xmlns:p14="http://schemas.microsoft.com/office/powerpoint/2010/main" val="20164463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5FD-4127-1664-FC77-8BED5978BD29}"/>
              </a:ext>
            </a:extLst>
          </p:cNvPr>
          <p:cNvSpPr>
            <a:spLocks noGrp="1"/>
          </p:cNvSpPr>
          <p:nvPr>
            <p:ph type="title"/>
          </p:nvPr>
        </p:nvSpPr>
        <p:spPr/>
        <p:txBody>
          <a:bodyPr>
            <a:normAutofit fontScale="90000"/>
          </a:bodyPr>
          <a:lstStyle/>
          <a:p>
            <a:r>
              <a:rPr lang="en-US" dirty="0"/>
              <a:t>What Will The OpenChain Project Do? </a:t>
            </a:r>
          </a:p>
        </p:txBody>
      </p:sp>
      <p:sp>
        <p:nvSpPr>
          <p:cNvPr id="3" name="Text Placeholder 2">
            <a:extLst>
              <a:ext uri="{FF2B5EF4-FFF2-40B4-BE49-F238E27FC236}">
                <a16:creationId xmlns:a16="http://schemas.microsoft.com/office/drawing/2014/main" id="{B7D934E2-E68E-5957-BB32-9AB0156CF9D3}"/>
              </a:ext>
            </a:extLst>
          </p:cNvPr>
          <p:cNvSpPr>
            <a:spLocks noGrp="1"/>
          </p:cNvSpPr>
          <p:nvPr>
            <p:ph type="body" idx="1"/>
          </p:nvPr>
        </p:nvSpPr>
        <p:spPr/>
        <p:txBody>
          <a:bodyPr/>
          <a:lstStyle/>
          <a:p>
            <a:pPr>
              <a:buFont typeface="+mj-lt"/>
              <a:buAutoNum type="arabicPeriod"/>
            </a:pPr>
            <a:r>
              <a:rPr lang="en-US" dirty="0"/>
              <a:t>We will continue to assist in the professionalization of the supply chain, with specific impact in procurement, M&amp;A and supply chain management</a:t>
            </a:r>
          </a:p>
          <a:p>
            <a:pPr>
              <a:buFont typeface="+mj-lt"/>
              <a:buAutoNum type="arabicPeriod"/>
            </a:pPr>
            <a:endParaRPr lang="en-US" dirty="0"/>
          </a:p>
          <a:p>
            <a:pPr>
              <a:buFont typeface="+mj-lt"/>
              <a:buAutoNum type="arabicPeriod"/>
            </a:pPr>
            <a:r>
              <a:rPr lang="en-US" dirty="0"/>
              <a:t>We will continue to grow our reference library of material to assist companies adopting and using our standards.</a:t>
            </a:r>
          </a:p>
          <a:p>
            <a:pPr>
              <a:buFont typeface="+mj-lt"/>
              <a:buAutoNum type="arabicPeriod"/>
            </a:pPr>
            <a:endParaRPr lang="en-US" dirty="0"/>
          </a:p>
          <a:p>
            <a:pPr>
              <a:buFont typeface="+mj-lt"/>
              <a:buAutoNum type="arabicPeriod"/>
            </a:pPr>
            <a:r>
              <a:rPr lang="en-US" dirty="0"/>
              <a:t>We will also support process management discussions in new domains like AI Compliance</a:t>
            </a:r>
          </a:p>
        </p:txBody>
      </p:sp>
    </p:spTree>
    <p:extLst>
      <p:ext uri="{BB962C8B-B14F-4D97-AF65-F5344CB8AC3E}">
        <p14:creationId xmlns:p14="http://schemas.microsoft.com/office/powerpoint/2010/main" val="35569053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97E-C9F5-14D7-F3A3-AAFB3C657E4E}"/>
              </a:ext>
            </a:extLst>
          </p:cNvPr>
          <p:cNvSpPr>
            <a:spLocks noGrp="1"/>
          </p:cNvSpPr>
          <p:nvPr>
            <p:ph type="title"/>
          </p:nvPr>
        </p:nvSpPr>
        <p:spPr/>
        <p:txBody>
          <a:bodyPr>
            <a:normAutofit fontScale="90000"/>
          </a:bodyPr>
          <a:lstStyle/>
          <a:p>
            <a:r>
              <a:rPr lang="en-JP" dirty="0"/>
              <a:t>And We Will Remain A Welcoming Community!</a:t>
            </a:r>
          </a:p>
        </p:txBody>
      </p:sp>
      <p:pic>
        <p:nvPicPr>
          <p:cNvPr id="7" name="Picture 6" descr="A group of people sitting at a table&#10;&#10;AI-generated content may be incorrect.">
            <a:extLst>
              <a:ext uri="{FF2B5EF4-FFF2-40B4-BE49-F238E27FC236}">
                <a16:creationId xmlns:a16="http://schemas.microsoft.com/office/drawing/2014/main" id="{4BC7FE57-3F4B-4FB1-DF7F-B54D0124BE34}"/>
              </a:ext>
            </a:extLst>
          </p:cNvPr>
          <p:cNvPicPr>
            <a:picLocks noChangeAspect="1"/>
          </p:cNvPicPr>
          <p:nvPr/>
        </p:nvPicPr>
        <p:blipFill>
          <a:blip r:embed="rId2"/>
          <a:stretch>
            <a:fillRect/>
          </a:stretch>
        </p:blipFill>
        <p:spPr>
          <a:xfrm>
            <a:off x="1371600" y="946101"/>
            <a:ext cx="7772400" cy="4197399"/>
          </a:xfrm>
          <a:prstGeom prst="rect">
            <a:avLst/>
          </a:prstGeom>
        </p:spPr>
      </p:pic>
    </p:spTree>
    <p:extLst>
      <p:ext uri="{BB962C8B-B14F-4D97-AF65-F5344CB8AC3E}">
        <p14:creationId xmlns:p14="http://schemas.microsoft.com/office/powerpoint/2010/main" val="8111420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73A3D-E30E-8C99-628F-81B56C8F17F8}"/>
              </a:ext>
            </a:extLst>
          </p:cNvPr>
          <p:cNvSpPr>
            <a:spLocks noGrp="1"/>
          </p:cNvSpPr>
          <p:nvPr>
            <p:ph type="title"/>
          </p:nvPr>
        </p:nvSpPr>
        <p:spPr/>
        <p:txBody>
          <a:bodyPr>
            <a:normAutofit fontScale="90000"/>
          </a:bodyPr>
          <a:lstStyle/>
          <a:p>
            <a:r>
              <a:rPr lang="en-US" dirty="0"/>
              <a:t>Follow and Participate</a:t>
            </a:r>
          </a:p>
        </p:txBody>
      </p:sp>
      <p:sp>
        <p:nvSpPr>
          <p:cNvPr id="5" name="Text Placeholder 4">
            <a:extLst>
              <a:ext uri="{FF2B5EF4-FFF2-40B4-BE49-F238E27FC236}">
                <a16:creationId xmlns:a16="http://schemas.microsoft.com/office/drawing/2014/main" id="{F746A730-F547-1FA2-7F6B-9C42E0AD920A}"/>
              </a:ext>
            </a:extLst>
          </p:cNvPr>
          <p:cNvSpPr>
            <a:spLocks noGrp="1"/>
          </p:cNvSpPr>
          <p:nvPr>
            <p:ph type="body" idx="1"/>
          </p:nvPr>
        </p:nvSpPr>
        <p:spPr/>
        <p:txBody>
          <a:bodyPr>
            <a:noAutofit/>
          </a:bodyPr>
          <a:lstStyle/>
          <a:p>
            <a:r>
              <a:rPr lang="en-US" sz="1600" dirty="0"/>
              <a:t>Our calls are open and publicly listed.</a:t>
            </a:r>
          </a:p>
          <a:p>
            <a:endParaRPr lang="en-US" sz="1600" dirty="0"/>
          </a:p>
          <a:p>
            <a:r>
              <a:rPr lang="en-US" sz="1600" dirty="0"/>
              <a:t>We publish a recording of every meeting not under Chatham House Rule.</a:t>
            </a:r>
          </a:p>
          <a:p>
            <a:endParaRPr lang="en-US" sz="1600" dirty="0"/>
          </a:p>
          <a:p>
            <a:r>
              <a:rPr lang="en-US" sz="1600" dirty="0"/>
              <a:t>We provide access to work groups, special interest groups and local work groups via mailing list.</a:t>
            </a:r>
          </a:p>
          <a:p>
            <a:endParaRPr lang="en-US" sz="1600" dirty="0"/>
          </a:p>
          <a:p>
            <a:r>
              <a:rPr lang="en-US" sz="1600" dirty="0"/>
              <a:t>We also use Slack and WeChat.</a:t>
            </a:r>
          </a:p>
        </p:txBody>
      </p:sp>
      <p:pic>
        <p:nvPicPr>
          <p:cNvPr id="7" name="Picture 6">
            <a:extLst>
              <a:ext uri="{FF2B5EF4-FFF2-40B4-BE49-F238E27FC236}">
                <a16:creationId xmlns:a16="http://schemas.microsoft.com/office/drawing/2014/main" id="{910ECB0F-1C8B-30D9-A274-9B55D4423BB4}"/>
              </a:ext>
            </a:extLst>
          </p:cNvPr>
          <p:cNvPicPr>
            <a:picLocks noChangeAspect="1"/>
          </p:cNvPicPr>
          <p:nvPr/>
        </p:nvPicPr>
        <p:blipFill>
          <a:blip r:embed="rId2"/>
          <a:srcRect/>
          <a:stretch/>
        </p:blipFill>
        <p:spPr>
          <a:xfrm>
            <a:off x="5658600" y="1632275"/>
            <a:ext cx="2534400" cy="2534400"/>
          </a:xfrm>
          <a:prstGeom prst="rect">
            <a:avLst/>
          </a:prstGeom>
        </p:spPr>
      </p:pic>
    </p:spTree>
    <p:extLst>
      <p:ext uri="{BB962C8B-B14F-4D97-AF65-F5344CB8AC3E}">
        <p14:creationId xmlns:p14="http://schemas.microsoft.com/office/powerpoint/2010/main" val="15166078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Let’s Talk More</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
        <p:nvSpPr>
          <p:cNvPr id="6" name="Text Placeholder 5">
            <a:extLst>
              <a:ext uri="{FF2B5EF4-FFF2-40B4-BE49-F238E27FC236}">
                <a16:creationId xmlns:a16="http://schemas.microsoft.com/office/drawing/2014/main" id="{0CC156BA-28DB-B45A-4A59-924EB934E428}"/>
              </a:ext>
            </a:extLst>
          </p:cNvPr>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36428398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C596-E29F-BF1B-5486-8171981EFD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B5DF12-769A-9F61-B4A2-A6C237871323}"/>
              </a:ext>
            </a:extLst>
          </p:cNvPr>
          <p:cNvSpPr>
            <a:spLocks noGrp="1"/>
          </p:cNvSpPr>
          <p:nvPr>
            <p:ph type="ctrTitle"/>
          </p:nvPr>
        </p:nvSpPr>
        <p:spPr/>
        <p:txBody>
          <a:bodyPr>
            <a:normAutofit fontScale="90000"/>
          </a:bodyPr>
          <a:lstStyle/>
          <a:p>
            <a:r>
              <a:rPr lang="en-US" dirty="0"/>
              <a:t>Appendix: Future Updates to ISO/IEC 5230 and ISO/IEC 18974</a:t>
            </a:r>
          </a:p>
        </p:txBody>
      </p:sp>
    </p:spTree>
    <p:extLst>
      <p:ext uri="{BB962C8B-B14F-4D97-AF65-F5344CB8AC3E}">
        <p14:creationId xmlns:p14="http://schemas.microsoft.com/office/powerpoint/2010/main" val="26278906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8406-D20A-B459-280E-B839F89B3254}"/>
              </a:ext>
            </a:extLst>
          </p:cNvPr>
          <p:cNvSpPr>
            <a:spLocks noGrp="1"/>
          </p:cNvSpPr>
          <p:nvPr>
            <p:ph type="title"/>
          </p:nvPr>
        </p:nvSpPr>
        <p:spPr/>
        <p:txBody>
          <a:bodyPr>
            <a:normAutofit fontScale="90000"/>
          </a:bodyPr>
          <a:lstStyle/>
          <a:p>
            <a:r>
              <a:rPr lang="en-JP" dirty="0"/>
              <a:t>Steering Committee Meeting Outcomes</a:t>
            </a:r>
          </a:p>
        </p:txBody>
      </p:sp>
      <p:sp>
        <p:nvSpPr>
          <p:cNvPr id="3" name="Text Placeholder 2">
            <a:extLst>
              <a:ext uri="{FF2B5EF4-FFF2-40B4-BE49-F238E27FC236}">
                <a16:creationId xmlns:a16="http://schemas.microsoft.com/office/drawing/2014/main" id="{3F65BED0-4E54-A3E6-2587-CC5388D19A3A}"/>
              </a:ext>
            </a:extLst>
          </p:cNvPr>
          <p:cNvSpPr>
            <a:spLocks noGrp="1"/>
          </p:cNvSpPr>
          <p:nvPr>
            <p:ph type="body" idx="1"/>
          </p:nvPr>
        </p:nvSpPr>
        <p:spPr/>
        <p:txBody>
          <a:bodyPr/>
          <a:lstStyle/>
          <a:p>
            <a:pPr marL="114300" indent="0" fontAlgn="base">
              <a:buNone/>
            </a:pPr>
            <a:r>
              <a:rPr lang="en-US" dirty="0"/>
              <a:t>The Q2 2025 meeting was held on the 25th of June 2025 to discuss two items:</a:t>
            </a:r>
          </a:p>
          <a:p>
            <a:pPr fontAlgn="base"/>
            <a:endParaRPr lang="en-US" dirty="0"/>
          </a:p>
          <a:p>
            <a:pPr fontAlgn="base">
              <a:buFont typeface="+mj-lt"/>
              <a:buAutoNum type="arabicPeriod"/>
            </a:pPr>
            <a:r>
              <a:rPr lang="en-US" dirty="0"/>
              <a:t>An ISO periodic review to confirm that ISO/IEC 5230 is relevant and used. This was previously confirmed by the Governing Board via email, with a formal motion passed at this meeting. No further action required.</a:t>
            </a:r>
          </a:p>
          <a:p>
            <a:pPr fontAlgn="base">
              <a:buFont typeface="+mj-lt"/>
              <a:buAutoNum type="arabicPeriod"/>
            </a:pPr>
            <a:endParaRPr lang="en-US" dirty="0"/>
          </a:p>
          <a:p>
            <a:pPr fontAlgn="base">
              <a:buFont typeface="+mj-lt"/>
              <a:buAutoNum type="arabicPeriod"/>
            </a:pPr>
            <a:r>
              <a:rPr lang="en-US" dirty="0"/>
              <a:t>Community proposals for future updates to ISO/IEC 5230 and ISO/IEC 18974.</a:t>
            </a:r>
          </a:p>
          <a:p>
            <a:pPr fontAlgn="base">
              <a:buFont typeface="+mj-lt"/>
              <a:buAutoNum type="arabicPeriod"/>
            </a:pPr>
            <a:endParaRPr lang="en-US" dirty="0"/>
          </a:p>
          <a:p>
            <a:pPr marL="114300" indent="0" fontAlgn="base">
              <a:buNone/>
            </a:pPr>
            <a:r>
              <a:rPr lang="en-US" b="1" dirty="0"/>
              <a:t>Our focus will be talking about the second point for this call.</a:t>
            </a:r>
          </a:p>
        </p:txBody>
      </p:sp>
      <p:pic>
        <p:nvPicPr>
          <p:cNvPr id="5" name="Picture 4" descr="A qr code with black squares&#10;&#10;AI-generated content may be incorrect.">
            <a:extLst>
              <a:ext uri="{FF2B5EF4-FFF2-40B4-BE49-F238E27FC236}">
                <a16:creationId xmlns:a16="http://schemas.microsoft.com/office/drawing/2014/main" id="{0DCEA166-DAC5-4CDD-EB9F-5A95D50DC185}"/>
              </a:ext>
            </a:extLst>
          </p:cNvPr>
          <p:cNvPicPr>
            <a:picLocks noChangeAspect="1"/>
          </p:cNvPicPr>
          <p:nvPr/>
        </p:nvPicPr>
        <p:blipFill>
          <a:blip r:embed="rId2"/>
          <a:stretch>
            <a:fillRect/>
          </a:stretch>
        </p:blipFill>
        <p:spPr>
          <a:xfrm>
            <a:off x="7696201" y="3695701"/>
            <a:ext cx="1447800" cy="1447800"/>
          </a:xfrm>
          <a:prstGeom prst="rect">
            <a:avLst/>
          </a:prstGeom>
        </p:spPr>
      </p:pic>
      <p:sp>
        <p:nvSpPr>
          <p:cNvPr id="7" name="TextBox 6">
            <a:extLst>
              <a:ext uri="{FF2B5EF4-FFF2-40B4-BE49-F238E27FC236}">
                <a16:creationId xmlns:a16="http://schemas.microsoft.com/office/drawing/2014/main" id="{E2C2400F-261B-21C3-E860-2D8C782D05A2}"/>
              </a:ext>
            </a:extLst>
          </p:cNvPr>
          <p:cNvSpPr txBox="1"/>
          <p:nvPr/>
        </p:nvSpPr>
        <p:spPr>
          <a:xfrm>
            <a:off x="7237129" y="4659720"/>
            <a:ext cx="543739" cy="523220"/>
          </a:xfrm>
          <a:prstGeom prst="rect">
            <a:avLst/>
          </a:prstGeom>
          <a:noFill/>
        </p:spPr>
        <p:txBody>
          <a:bodyPr wrap="none" rtlCol="0">
            <a:spAutoFit/>
          </a:bodyPr>
          <a:lstStyle/>
          <a:p>
            <a:r>
              <a:rPr lang="en-JP" sz="2800" dirty="0"/>
              <a:t>👉</a:t>
            </a:r>
          </a:p>
        </p:txBody>
      </p:sp>
      <p:sp>
        <p:nvSpPr>
          <p:cNvPr id="8" name="TextBox 7">
            <a:extLst>
              <a:ext uri="{FF2B5EF4-FFF2-40B4-BE49-F238E27FC236}">
                <a16:creationId xmlns:a16="http://schemas.microsoft.com/office/drawing/2014/main" id="{ADC128F3-644C-5E1A-B8F1-97E86A2CF0C1}"/>
              </a:ext>
            </a:extLst>
          </p:cNvPr>
          <p:cNvSpPr txBox="1"/>
          <p:nvPr/>
        </p:nvSpPr>
        <p:spPr>
          <a:xfrm>
            <a:off x="5672667" y="4739807"/>
            <a:ext cx="1677062" cy="307777"/>
          </a:xfrm>
          <a:prstGeom prst="rect">
            <a:avLst/>
          </a:prstGeom>
          <a:noFill/>
        </p:spPr>
        <p:txBody>
          <a:bodyPr wrap="none" rtlCol="0">
            <a:spAutoFit/>
          </a:bodyPr>
          <a:lstStyle/>
          <a:p>
            <a:r>
              <a:rPr lang="en-JP" dirty="0"/>
              <a:t>Watch the meeting</a:t>
            </a:r>
          </a:p>
        </p:txBody>
      </p:sp>
    </p:spTree>
    <p:extLst>
      <p:ext uri="{BB962C8B-B14F-4D97-AF65-F5344CB8AC3E}">
        <p14:creationId xmlns:p14="http://schemas.microsoft.com/office/powerpoint/2010/main" val="1052149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Our Mental Model Of The Supply Chain</a:t>
            </a:r>
            <a:endParaRPr dirty="0"/>
          </a:p>
        </p:txBody>
      </p:sp>
      <p:sp>
        <p:nvSpPr>
          <p:cNvPr id="4" name="Rounded Rectangle 3">
            <a:extLst>
              <a:ext uri="{FF2B5EF4-FFF2-40B4-BE49-F238E27FC236}">
                <a16:creationId xmlns:a16="http://schemas.microsoft.com/office/drawing/2014/main" id="{9384F1B9-15FD-4261-CC5C-68A78CF6CB04}"/>
              </a:ext>
            </a:extLst>
          </p:cNvPr>
          <p:cNvSpPr/>
          <p:nvPr/>
        </p:nvSpPr>
        <p:spPr>
          <a:xfrm>
            <a:off x="2991853"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C8480CB-F92E-C855-5D80-CD05FABF0385}"/>
              </a:ext>
            </a:extLst>
          </p:cNvPr>
          <p:cNvSpPr/>
          <p:nvPr/>
        </p:nvSpPr>
        <p:spPr>
          <a:xfrm>
            <a:off x="4271210" y="12664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304DF58-8A77-E3AC-6515-40ECB62E3336}"/>
              </a:ext>
            </a:extLst>
          </p:cNvPr>
          <p:cNvSpPr/>
          <p:nvPr/>
        </p:nvSpPr>
        <p:spPr>
          <a:xfrm>
            <a:off x="5510460"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E61F0868-B6A8-0719-E66E-36F0241B5A71}"/>
              </a:ext>
            </a:extLst>
          </p:cNvPr>
          <p:cNvSpPr/>
          <p:nvPr/>
        </p:nvSpPr>
        <p:spPr>
          <a:xfrm>
            <a:off x="4271210" y="25717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01DF9EF-518C-D864-3579-169FAFADB6F3}"/>
              </a:ext>
            </a:extLst>
          </p:cNvPr>
          <p:cNvSpPr/>
          <p:nvPr/>
        </p:nvSpPr>
        <p:spPr>
          <a:xfrm>
            <a:off x="3031959"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C20DC09-3102-E806-0441-0BE4DF585CC0}"/>
              </a:ext>
            </a:extLst>
          </p:cNvPr>
          <p:cNvSpPr/>
          <p:nvPr/>
        </p:nvSpPr>
        <p:spPr>
          <a:xfrm>
            <a:off x="5510461"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A0A1162-803F-63A7-6A34-BA62C333C2DA}"/>
              </a:ext>
            </a:extLst>
          </p:cNvPr>
          <p:cNvCxnSpPr>
            <a:stCxn id="8" idx="0"/>
          </p:cNvCxnSpPr>
          <p:nvPr/>
        </p:nvCxnSpPr>
        <p:spPr>
          <a:xfrm flipH="1" flipV="1">
            <a:off x="3332748" y="235818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2" name="Rounded Rectangle 11">
            <a:extLst>
              <a:ext uri="{FF2B5EF4-FFF2-40B4-BE49-F238E27FC236}">
                <a16:creationId xmlns:a16="http://schemas.microsoft.com/office/drawing/2014/main" id="{C7984C71-6340-D058-D4AA-FBB924FB8DAC}"/>
              </a:ext>
            </a:extLst>
          </p:cNvPr>
          <p:cNvSpPr/>
          <p:nvPr/>
        </p:nvSpPr>
        <p:spPr>
          <a:xfrm>
            <a:off x="4271210" y="385186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DEFF108-BBEA-8AF7-29BA-40CD6FD97394}"/>
              </a:ext>
            </a:extLst>
          </p:cNvPr>
          <p:cNvCxnSpPr>
            <a:stCxn id="12" idx="0"/>
            <a:endCxn id="7" idx="2"/>
          </p:cNvCxnSpPr>
          <p:nvPr/>
        </p:nvCxnSpPr>
        <p:spPr>
          <a:xfrm flipV="1">
            <a:off x="4572000" y="343802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0DD120-CFDE-FE11-8A92-043F5A2DA611}"/>
              </a:ext>
            </a:extLst>
          </p:cNvPr>
          <p:cNvCxnSpPr>
            <a:stCxn id="12" idx="1"/>
            <a:endCxn id="8" idx="3"/>
          </p:cNvCxnSpPr>
          <p:nvPr/>
        </p:nvCxnSpPr>
        <p:spPr>
          <a:xfrm flipH="1" flipV="1">
            <a:off x="3633538"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CF4A6-A7B9-8019-B5FE-ECDDBB978845}"/>
              </a:ext>
            </a:extLst>
          </p:cNvPr>
          <p:cNvCxnSpPr>
            <a:stCxn id="12" idx="3"/>
            <a:endCxn id="9" idx="1"/>
          </p:cNvCxnSpPr>
          <p:nvPr/>
        </p:nvCxnSpPr>
        <p:spPr>
          <a:xfrm flipV="1">
            <a:off x="4872789"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271B48F-7B87-2718-F543-F30338F42F38}"/>
              </a:ext>
            </a:extLst>
          </p:cNvPr>
          <p:cNvCxnSpPr>
            <a:stCxn id="7" idx="0"/>
            <a:endCxn id="5" idx="2"/>
          </p:cNvCxnSpPr>
          <p:nvPr/>
        </p:nvCxnSpPr>
        <p:spPr>
          <a:xfrm flipV="1">
            <a:off x="4572000" y="213272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751E7B-7F88-4454-1B77-7B1E163E84A1}"/>
              </a:ext>
            </a:extLst>
          </p:cNvPr>
          <p:cNvCxnSpPr>
            <a:stCxn id="9" idx="0"/>
            <a:endCxn id="6" idx="2"/>
          </p:cNvCxnSpPr>
          <p:nvPr/>
        </p:nvCxnSpPr>
        <p:spPr>
          <a:xfrm flipH="1" flipV="1">
            <a:off x="5811250" y="235818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DC00B4-1EBC-F3C8-48AF-1A4DC5BE2174}"/>
              </a:ext>
            </a:extLst>
          </p:cNvPr>
          <p:cNvCxnSpPr>
            <a:stCxn id="4" idx="3"/>
            <a:endCxn id="5" idx="1"/>
          </p:cNvCxnSpPr>
          <p:nvPr/>
        </p:nvCxnSpPr>
        <p:spPr>
          <a:xfrm flipV="1">
            <a:off x="3593432" y="169958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04F714-C9CF-94FD-1108-BB76CF5FFA35}"/>
              </a:ext>
            </a:extLst>
          </p:cNvPr>
          <p:cNvCxnSpPr>
            <a:stCxn id="6" idx="1"/>
            <a:endCxn id="5" idx="3"/>
          </p:cNvCxnSpPr>
          <p:nvPr/>
        </p:nvCxnSpPr>
        <p:spPr>
          <a:xfrm flipH="1" flipV="1">
            <a:off x="4872789" y="169958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18">
          <a:extLst>
            <a:ext uri="{FF2B5EF4-FFF2-40B4-BE49-F238E27FC236}">
              <a16:creationId xmlns:a16="http://schemas.microsoft.com/office/drawing/2014/main" id="{2F1CA506-DE18-EB77-DCB4-264E1AFDDD1D}"/>
            </a:ext>
          </a:extLst>
        </p:cNvPr>
        <p:cNvGrpSpPr/>
        <p:nvPr/>
      </p:nvGrpSpPr>
      <p:grpSpPr>
        <a:xfrm>
          <a:off x="0" y="0"/>
          <a:ext cx="0" cy="0"/>
          <a:chOff x="0" y="0"/>
          <a:chExt cx="0" cy="0"/>
        </a:xfrm>
      </p:grpSpPr>
      <p:sp>
        <p:nvSpPr>
          <p:cNvPr id="519" name="Google Shape;519;g2d89bd57624_0_14">
            <a:extLst>
              <a:ext uri="{FF2B5EF4-FFF2-40B4-BE49-F238E27FC236}">
                <a16:creationId xmlns:a16="http://schemas.microsoft.com/office/drawing/2014/main" id="{61911D2B-4C83-0543-EB92-25EC80DBB4BB}"/>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Updates To Our Existing Standards</a:t>
            </a:r>
            <a:endParaRPr dirty="0"/>
          </a:p>
        </p:txBody>
      </p:sp>
      <p:sp>
        <p:nvSpPr>
          <p:cNvPr id="520" name="Google Shape;520;g2d89bd57624_0_14">
            <a:extLst>
              <a:ext uri="{FF2B5EF4-FFF2-40B4-BE49-F238E27FC236}">
                <a16:creationId xmlns:a16="http://schemas.microsoft.com/office/drawing/2014/main" id="{E454BCCB-A48B-3660-237C-8926DAB7D130}"/>
              </a:ext>
            </a:extLst>
          </p:cNvPr>
          <p:cNvSpPr txBox="1">
            <a:spLocks noGrp="1"/>
          </p:cNvSpPr>
          <p:nvPr>
            <p:ph type="body" idx="1"/>
          </p:nvPr>
        </p:nvSpPr>
        <p:spPr>
          <a:prstGeom prst="rect">
            <a:avLst/>
          </a:prstGeom>
        </p:spPr>
        <p:txBody>
          <a:bodyPr spcFirstLastPara="1" wrap="square" lIns="91425" tIns="91425" rIns="91425" bIns="91425" anchor="t" anchorCtr="0">
            <a:normAutofit/>
          </a:bodyPr>
          <a:lstStyle/>
          <a:p>
            <a:pPr marL="342900">
              <a:buFont typeface="+mj-lt"/>
              <a:buAutoNum type="arabicPeriod"/>
            </a:pPr>
            <a:r>
              <a:rPr lang="en-US" dirty="0"/>
              <a:t>Suggestions for updates were collected over a 2-year period</a:t>
            </a:r>
          </a:p>
          <a:p>
            <a:pPr marL="342900">
              <a:buFont typeface="+mj-lt"/>
              <a:buAutoNum type="arabicPeriod"/>
            </a:pPr>
            <a:r>
              <a:rPr lang="en-US" dirty="0"/>
              <a:t>There was a 6-month public comment period</a:t>
            </a:r>
          </a:p>
          <a:p>
            <a:pPr marL="342900">
              <a:buFont typeface="+mj-lt"/>
              <a:buAutoNum type="arabicPeriod"/>
            </a:pPr>
            <a:r>
              <a:rPr lang="en-US" dirty="0"/>
              <a:t>There was a 3-month freeze period</a:t>
            </a:r>
          </a:p>
          <a:p>
            <a:pPr marL="285750" indent="-285750"/>
            <a:endParaRPr lang="en-US" dirty="0"/>
          </a:p>
          <a:p>
            <a:pPr marL="285750" indent="-285750"/>
            <a:r>
              <a:rPr lang="en-US" dirty="0"/>
              <a:t>The Steering Committee approved the suggestions on 2025-06-25. The updates will be released sometime in 2026, with the exact date to be determined.</a:t>
            </a:r>
          </a:p>
          <a:p>
            <a:pPr marL="285750" indent="-285750"/>
            <a:endParaRPr lang="en-US" dirty="0"/>
          </a:p>
          <a:p>
            <a:pPr marL="285750" indent="-285750"/>
            <a:r>
              <a:rPr lang="en-US" dirty="0"/>
              <a:t>The following 11 slides show the REDLINE changes. The primary change for both standards is adjusting the confirmation of conformance from 18 months to 12 months</a:t>
            </a:r>
            <a:endParaRPr dirty="0"/>
          </a:p>
        </p:txBody>
      </p:sp>
    </p:spTree>
    <p:extLst>
      <p:ext uri="{BB962C8B-B14F-4D97-AF65-F5344CB8AC3E}">
        <p14:creationId xmlns:p14="http://schemas.microsoft.com/office/powerpoint/2010/main" val="22243112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0645F-6CF5-5004-A8D1-8D329E796C03}"/>
              </a:ext>
            </a:extLst>
          </p:cNvPr>
          <p:cNvSpPr>
            <a:spLocks noGrp="1"/>
          </p:cNvSpPr>
          <p:nvPr>
            <p:ph type="body" idx="1"/>
          </p:nvPr>
        </p:nvSpPr>
        <p:spPr/>
        <p:txBody>
          <a:bodyPr/>
          <a:lstStyle/>
          <a:p>
            <a:r>
              <a:rPr lang="en-JP" dirty="0"/>
              <a:t>Next Six Slides: REDLINE Details for ISO/IEC 5230</a:t>
            </a:r>
          </a:p>
        </p:txBody>
      </p:sp>
    </p:spTree>
    <p:extLst>
      <p:ext uri="{BB962C8B-B14F-4D97-AF65-F5344CB8AC3E}">
        <p14:creationId xmlns:p14="http://schemas.microsoft.com/office/powerpoint/2010/main" val="1192072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21EA7401-8AEC-2385-809F-54783B5BF21B}"/>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7B44AD03-0BAE-B9A6-4590-D89B3082085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2667"/>
              <a:buNone/>
            </a:pPr>
            <a:r>
              <a:rPr lang="en-US" dirty="0">
                <a:solidFill>
                  <a:schemeClr val="tx1"/>
                </a:solidFill>
              </a:rPr>
              <a:t>Context: The Links To Relevant Documents</a:t>
            </a:r>
            <a:endParaRPr dirty="0">
              <a:solidFill>
                <a:schemeClr val="tx1"/>
              </a:solidFill>
            </a:endParaRPr>
          </a:p>
        </p:txBody>
      </p:sp>
      <p:sp>
        <p:nvSpPr>
          <p:cNvPr id="587" name="Google Shape;587;p58">
            <a:extLst>
              <a:ext uri="{FF2B5EF4-FFF2-40B4-BE49-F238E27FC236}">
                <a16:creationId xmlns:a16="http://schemas.microsoft.com/office/drawing/2014/main" id="{7E4FFC5D-7408-19D1-165A-237BE9A80F23}"/>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325755" algn="l" rtl="0">
              <a:spcBef>
                <a:spcPts val="0"/>
              </a:spcBef>
              <a:spcAft>
                <a:spcPts val="0"/>
              </a:spcAft>
              <a:buSzPct val="100000"/>
              <a:buChar char="●"/>
            </a:pPr>
            <a:r>
              <a:rPr lang="en-US" dirty="0"/>
              <a:t>Current ISO standard:</a:t>
            </a:r>
            <a:endParaRPr dirty="0"/>
          </a:p>
          <a:p>
            <a:pPr marL="914400" lvl="1" indent="-304165" algn="l" rtl="0">
              <a:spcBef>
                <a:spcPts val="0"/>
              </a:spcBef>
              <a:spcAft>
                <a:spcPts val="0"/>
              </a:spcAft>
              <a:buSzPct val="100000"/>
              <a:buChar char="○"/>
            </a:pPr>
            <a:r>
              <a:rPr lang="en-US" u="sng" dirty="0">
                <a:solidFill>
                  <a:schemeClr val="hlink"/>
                </a:solidFill>
                <a:hlinkClick r:id="rId3"/>
              </a:rPr>
              <a:t>https://github.com/OpenChain-Project/License-Compliance-Specification/blob/master/ISO-5230-2020/en/ISO-5230-2020.md</a:t>
            </a:r>
            <a:r>
              <a:rPr lang="en-US" dirty="0"/>
              <a:t> </a:t>
            </a:r>
            <a:endParaRPr dirty="0"/>
          </a:p>
          <a:p>
            <a:pPr marL="457200" lvl="0" indent="-325755" algn="l" rtl="0">
              <a:spcBef>
                <a:spcPts val="0"/>
              </a:spcBef>
              <a:spcAft>
                <a:spcPts val="0"/>
              </a:spcAft>
              <a:buSzPct val="100000"/>
              <a:buChar char="●"/>
            </a:pPr>
            <a:r>
              <a:rPr lang="en-US" dirty="0"/>
              <a:t>Current Next Generation Draft (pre-public comments period):</a:t>
            </a:r>
            <a:endParaRPr dirty="0"/>
          </a:p>
          <a:p>
            <a:pPr marL="914400" lvl="1" indent="-325755" algn="l" rtl="0">
              <a:spcBef>
                <a:spcPts val="0"/>
              </a:spcBef>
              <a:spcAft>
                <a:spcPts val="0"/>
              </a:spcAft>
              <a:buSzPct val="128571"/>
              <a:buChar char="○"/>
            </a:pPr>
            <a:r>
              <a:rPr lang="en-US" u="sng" dirty="0">
                <a:solidFill>
                  <a:schemeClr val="hlink"/>
                </a:solidFill>
                <a:hlinkClick r:id="rId4"/>
              </a:rPr>
              <a:t>https://github.com/OpenChain-Project/License-Compliance-Specification/blob/master/3.0/en/openchain-license-compliance-3.0.md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https://github.com/OpenChain-Project/License-Compliance-Specification/issues?q=is%3Aissue+is%3Aclosed</a:t>
            </a:r>
            <a:r>
              <a:rPr lang="en-US" dirty="0"/>
              <a:t> </a:t>
            </a:r>
            <a:endParaRPr dirty="0"/>
          </a:p>
        </p:txBody>
      </p:sp>
      <p:pic>
        <p:nvPicPr>
          <p:cNvPr id="3" name="Picture 2" descr="A person in a suit and tie&#10;&#10;AI-generated content may be incorrect.">
            <a:extLst>
              <a:ext uri="{FF2B5EF4-FFF2-40B4-BE49-F238E27FC236}">
                <a16:creationId xmlns:a16="http://schemas.microsoft.com/office/drawing/2014/main" id="{46CE23CD-E5A4-2A7D-9861-5D844E8AB475}"/>
              </a:ext>
            </a:extLst>
          </p:cNvPr>
          <p:cNvPicPr>
            <a:picLocks noChangeAspect="1"/>
          </p:cNvPicPr>
          <p:nvPr/>
        </p:nvPicPr>
        <p:blipFill>
          <a:blip r:embed="rId6"/>
          <a:stretch>
            <a:fillRect/>
          </a:stretch>
        </p:blipFill>
        <p:spPr>
          <a:xfrm>
            <a:off x="7931820" y="0"/>
            <a:ext cx="1212180" cy="1212180"/>
          </a:xfrm>
          <a:prstGeom prst="rect">
            <a:avLst/>
          </a:prstGeom>
        </p:spPr>
      </p:pic>
    </p:spTree>
    <p:extLst>
      <p:ext uri="{BB962C8B-B14F-4D97-AF65-F5344CB8AC3E}">
        <p14:creationId xmlns:p14="http://schemas.microsoft.com/office/powerpoint/2010/main" val="19181754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1">
          <a:extLst>
            <a:ext uri="{FF2B5EF4-FFF2-40B4-BE49-F238E27FC236}">
              <a16:creationId xmlns:a16="http://schemas.microsoft.com/office/drawing/2014/main" id="{6A45B41F-7A02-84F9-7E94-B6853A427FB4}"/>
            </a:ext>
          </a:extLst>
        </p:cNvPr>
        <p:cNvGrpSpPr/>
        <p:nvPr/>
      </p:nvGrpSpPr>
      <p:grpSpPr>
        <a:xfrm>
          <a:off x="0" y="0"/>
          <a:ext cx="0" cy="0"/>
          <a:chOff x="0" y="0"/>
          <a:chExt cx="0" cy="0"/>
        </a:xfrm>
      </p:grpSpPr>
      <p:sp>
        <p:nvSpPr>
          <p:cNvPr id="592" name="Google Shape;592;g2e7fc370c5f_0_55">
            <a:extLst>
              <a:ext uri="{FF2B5EF4-FFF2-40B4-BE49-F238E27FC236}">
                <a16:creationId xmlns:a16="http://schemas.microsoft.com/office/drawing/2014/main" id="{43B766C3-B9C7-27FD-0A3B-0F41140A302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#1 for ISO/IEC 5230:2020</a:t>
            </a:r>
            <a:endParaRPr>
              <a:solidFill>
                <a:schemeClr val="tx1"/>
              </a:solidFill>
            </a:endParaRPr>
          </a:p>
        </p:txBody>
      </p:sp>
      <p:sp>
        <p:nvSpPr>
          <p:cNvPr id="593" name="Google Shape;593;g2e7fc370c5f_0_55">
            <a:extLst>
              <a:ext uri="{FF2B5EF4-FFF2-40B4-BE49-F238E27FC236}">
                <a16:creationId xmlns:a16="http://schemas.microsoft.com/office/drawing/2014/main" id="{31D839CB-2D62-A0B7-CC84-54F57F79F7C2}"/>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594" name="Google Shape;594;g2e7fc370c5f_0_55">
            <a:extLst>
              <a:ext uri="{FF2B5EF4-FFF2-40B4-BE49-F238E27FC236}">
                <a16:creationId xmlns:a16="http://schemas.microsoft.com/office/drawing/2014/main" id="{3A37DF55-4299-4061-BAF4-FC57A551723A}"/>
              </a:ext>
            </a:extLst>
          </p:cNvPr>
          <p:cNvPicPr preferRelativeResize="0"/>
          <p:nvPr/>
        </p:nvPicPr>
        <p:blipFill>
          <a:blip r:embed="rId3">
            <a:alphaModFix/>
          </a:blip>
          <a:stretch>
            <a:fillRect/>
          </a:stretch>
        </p:blipFill>
        <p:spPr>
          <a:xfrm>
            <a:off x="348424" y="1017800"/>
            <a:ext cx="3022426" cy="2829075"/>
          </a:xfrm>
          <a:prstGeom prst="rect">
            <a:avLst/>
          </a:prstGeom>
          <a:noFill/>
          <a:ln>
            <a:noFill/>
          </a:ln>
        </p:spPr>
      </p:pic>
      <p:pic>
        <p:nvPicPr>
          <p:cNvPr id="595" name="Google Shape;595;g2e7fc370c5f_0_55">
            <a:extLst>
              <a:ext uri="{FF2B5EF4-FFF2-40B4-BE49-F238E27FC236}">
                <a16:creationId xmlns:a16="http://schemas.microsoft.com/office/drawing/2014/main" id="{74CE0837-AFE7-2F5A-B601-91406D162C95}"/>
              </a:ext>
            </a:extLst>
          </p:cNvPr>
          <p:cNvPicPr preferRelativeResize="0"/>
          <p:nvPr/>
        </p:nvPicPr>
        <p:blipFill>
          <a:blip r:embed="rId4">
            <a:alphaModFix/>
          </a:blip>
          <a:stretch>
            <a:fillRect/>
          </a:stretch>
        </p:blipFill>
        <p:spPr>
          <a:xfrm>
            <a:off x="4389451" y="1684175"/>
            <a:ext cx="3284225" cy="3016785"/>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F16D0ABE-E174-775D-22B5-05B812987440}"/>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9051056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9">
          <a:extLst>
            <a:ext uri="{FF2B5EF4-FFF2-40B4-BE49-F238E27FC236}">
              <a16:creationId xmlns:a16="http://schemas.microsoft.com/office/drawing/2014/main" id="{D1DF4C2D-7227-ADAF-6775-76E02187AC7D}"/>
            </a:ext>
          </a:extLst>
        </p:cNvPr>
        <p:cNvGrpSpPr/>
        <p:nvPr/>
      </p:nvGrpSpPr>
      <p:grpSpPr>
        <a:xfrm>
          <a:off x="0" y="0"/>
          <a:ext cx="0" cy="0"/>
          <a:chOff x="0" y="0"/>
          <a:chExt cx="0" cy="0"/>
        </a:xfrm>
      </p:grpSpPr>
      <p:sp>
        <p:nvSpPr>
          <p:cNvPr id="600" name="Google Shape;600;g2e7fc370c5f_0_64">
            <a:extLst>
              <a:ext uri="{FF2B5EF4-FFF2-40B4-BE49-F238E27FC236}">
                <a16:creationId xmlns:a16="http://schemas.microsoft.com/office/drawing/2014/main" id="{1B93B24A-B73A-DD30-F419-A4F35DBFE3E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#2 for ISO/IEC 5230:2020</a:t>
            </a:r>
            <a:endParaRPr>
              <a:solidFill>
                <a:schemeClr val="tx1"/>
              </a:solidFill>
            </a:endParaRPr>
          </a:p>
        </p:txBody>
      </p:sp>
      <p:sp>
        <p:nvSpPr>
          <p:cNvPr id="601" name="Google Shape;601;g2e7fc370c5f_0_64">
            <a:extLst>
              <a:ext uri="{FF2B5EF4-FFF2-40B4-BE49-F238E27FC236}">
                <a16:creationId xmlns:a16="http://schemas.microsoft.com/office/drawing/2014/main" id="{BC823C87-8782-A573-2FCE-B4A968C72088}"/>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02" name="Google Shape;602;g2e7fc370c5f_0_64">
            <a:extLst>
              <a:ext uri="{FF2B5EF4-FFF2-40B4-BE49-F238E27FC236}">
                <a16:creationId xmlns:a16="http://schemas.microsoft.com/office/drawing/2014/main" id="{E194D874-E05A-9ABE-57F6-D37077BAC503}"/>
              </a:ext>
            </a:extLst>
          </p:cNvPr>
          <p:cNvPicPr preferRelativeResize="0"/>
          <p:nvPr/>
        </p:nvPicPr>
        <p:blipFill>
          <a:blip r:embed="rId3">
            <a:alphaModFix/>
          </a:blip>
          <a:stretch>
            <a:fillRect/>
          </a:stretch>
        </p:blipFill>
        <p:spPr>
          <a:xfrm>
            <a:off x="311701" y="1744672"/>
            <a:ext cx="5922924" cy="644950"/>
          </a:xfrm>
          <a:prstGeom prst="rect">
            <a:avLst/>
          </a:prstGeom>
          <a:noFill/>
          <a:ln>
            <a:noFill/>
          </a:ln>
        </p:spPr>
      </p:pic>
      <p:pic>
        <p:nvPicPr>
          <p:cNvPr id="6" name="Picture 5" descr="A black background with white text&#10;&#10;AI-generated content may be incorrect.">
            <a:extLst>
              <a:ext uri="{FF2B5EF4-FFF2-40B4-BE49-F238E27FC236}">
                <a16:creationId xmlns:a16="http://schemas.microsoft.com/office/drawing/2014/main" id="{6D042063-6A25-CAFC-C7B7-E3C3757FA4F8}"/>
              </a:ext>
            </a:extLst>
          </p:cNvPr>
          <p:cNvPicPr>
            <a:picLocks noChangeAspect="1"/>
          </p:cNvPicPr>
          <p:nvPr/>
        </p:nvPicPr>
        <p:blipFill>
          <a:blip r:embed="rId4"/>
          <a:stretch>
            <a:fillRect/>
          </a:stretch>
        </p:blipFill>
        <p:spPr>
          <a:xfrm>
            <a:off x="3463651" y="3482264"/>
            <a:ext cx="5541948" cy="700356"/>
          </a:xfrm>
          <a:prstGeom prst="rect">
            <a:avLst/>
          </a:prstGeom>
        </p:spPr>
      </p:pic>
      <p:pic>
        <p:nvPicPr>
          <p:cNvPr id="2" name="Picture 1" descr="A person in a suit and tie&#10;&#10;AI-generated content may be incorrect.">
            <a:extLst>
              <a:ext uri="{FF2B5EF4-FFF2-40B4-BE49-F238E27FC236}">
                <a16:creationId xmlns:a16="http://schemas.microsoft.com/office/drawing/2014/main" id="{A3E7136F-5E1B-8E66-E1BC-CD9BF31DA4EF}"/>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22956109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11">
          <a:extLst>
            <a:ext uri="{FF2B5EF4-FFF2-40B4-BE49-F238E27FC236}">
              <a16:creationId xmlns:a16="http://schemas.microsoft.com/office/drawing/2014/main" id="{709AF15C-93EE-C2BF-5CE6-513BA1C4E5AA}"/>
            </a:ext>
          </a:extLst>
        </p:cNvPr>
        <p:cNvGrpSpPr/>
        <p:nvPr/>
      </p:nvGrpSpPr>
      <p:grpSpPr>
        <a:xfrm>
          <a:off x="0" y="0"/>
          <a:ext cx="0" cy="0"/>
          <a:chOff x="0" y="0"/>
          <a:chExt cx="0" cy="0"/>
        </a:xfrm>
      </p:grpSpPr>
      <p:sp>
        <p:nvSpPr>
          <p:cNvPr id="612" name="Google Shape;612;g2e7fc370c5f_0_73">
            <a:extLst>
              <a:ext uri="{FF2B5EF4-FFF2-40B4-BE49-F238E27FC236}">
                <a16:creationId xmlns:a16="http://schemas.microsoft.com/office/drawing/2014/main" id="{941E7C44-B971-9B34-ABD2-6C5FF3D974B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#3 for ISO/IEC 5230:2020</a:t>
            </a:r>
            <a:endParaRPr sz="2400">
              <a:solidFill>
                <a:schemeClr val="tx1"/>
              </a:solidFill>
            </a:endParaRPr>
          </a:p>
        </p:txBody>
      </p:sp>
      <p:sp>
        <p:nvSpPr>
          <p:cNvPr id="613" name="Google Shape;613;g2e7fc370c5f_0_73">
            <a:extLst>
              <a:ext uri="{FF2B5EF4-FFF2-40B4-BE49-F238E27FC236}">
                <a16:creationId xmlns:a16="http://schemas.microsoft.com/office/drawing/2014/main" id="{7D304562-5B39-B2C5-35C3-8207D33897A6}"/>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14" name="Google Shape;614;g2e7fc370c5f_0_73">
            <a:extLst>
              <a:ext uri="{FF2B5EF4-FFF2-40B4-BE49-F238E27FC236}">
                <a16:creationId xmlns:a16="http://schemas.microsoft.com/office/drawing/2014/main" id="{8C1F9152-00AA-3F05-01D3-33343E5F1AA0}"/>
              </a:ext>
            </a:extLst>
          </p:cNvPr>
          <p:cNvPicPr preferRelativeResize="0"/>
          <p:nvPr/>
        </p:nvPicPr>
        <p:blipFill>
          <a:blip r:embed="rId3">
            <a:alphaModFix/>
          </a:blip>
          <a:stretch>
            <a:fillRect/>
          </a:stretch>
        </p:blipFill>
        <p:spPr>
          <a:xfrm>
            <a:off x="199426" y="1712599"/>
            <a:ext cx="6056724" cy="739350"/>
          </a:xfrm>
          <a:prstGeom prst="rect">
            <a:avLst/>
          </a:prstGeom>
          <a:noFill/>
          <a:ln>
            <a:noFill/>
          </a:ln>
        </p:spPr>
      </p:pic>
      <p:pic>
        <p:nvPicPr>
          <p:cNvPr id="615" name="Google Shape;615;g2e7fc370c5f_0_73">
            <a:extLst>
              <a:ext uri="{FF2B5EF4-FFF2-40B4-BE49-F238E27FC236}">
                <a16:creationId xmlns:a16="http://schemas.microsoft.com/office/drawing/2014/main" id="{18722B49-A643-8F3D-9DFD-2DAE2EBE09F8}"/>
              </a:ext>
            </a:extLst>
          </p:cNvPr>
          <p:cNvPicPr preferRelativeResize="0"/>
          <p:nvPr/>
        </p:nvPicPr>
        <p:blipFill>
          <a:blip r:embed="rId4">
            <a:alphaModFix/>
          </a:blip>
          <a:stretch>
            <a:fillRect/>
          </a:stretch>
        </p:blipFill>
        <p:spPr>
          <a:xfrm>
            <a:off x="2892175" y="3316625"/>
            <a:ext cx="6178601" cy="1004625"/>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AEB87682-6A9A-E9F5-F6AD-A0416C07A89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4843098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19">
          <a:extLst>
            <a:ext uri="{FF2B5EF4-FFF2-40B4-BE49-F238E27FC236}">
              <a16:creationId xmlns:a16="http://schemas.microsoft.com/office/drawing/2014/main" id="{3102AE38-60EE-8C89-CFCC-03E2BFF09035}"/>
            </a:ext>
          </a:extLst>
        </p:cNvPr>
        <p:cNvGrpSpPr/>
        <p:nvPr/>
      </p:nvGrpSpPr>
      <p:grpSpPr>
        <a:xfrm>
          <a:off x="0" y="0"/>
          <a:ext cx="0" cy="0"/>
          <a:chOff x="0" y="0"/>
          <a:chExt cx="0" cy="0"/>
        </a:xfrm>
      </p:grpSpPr>
      <p:sp>
        <p:nvSpPr>
          <p:cNvPr id="620" name="Google Shape;620;g2e7fc370c5f_0_82">
            <a:extLst>
              <a:ext uri="{FF2B5EF4-FFF2-40B4-BE49-F238E27FC236}">
                <a16:creationId xmlns:a16="http://schemas.microsoft.com/office/drawing/2014/main" id="{C2436FED-46B0-52C7-1035-944169A0814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#4 ISO/IEC 5230:2020</a:t>
            </a:r>
            <a:endParaRPr sz="2400">
              <a:solidFill>
                <a:schemeClr val="tx1"/>
              </a:solidFill>
            </a:endParaRPr>
          </a:p>
        </p:txBody>
      </p:sp>
      <p:pic>
        <p:nvPicPr>
          <p:cNvPr id="621" name="Google Shape;621;g2e7fc370c5f_0_82">
            <a:extLst>
              <a:ext uri="{FF2B5EF4-FFF2-40B4-BE49-F238E27FC236}">
                <a16:creationId xmlns:a16="http://schemas.microsoft.com/office/drawing/2014/main" id="{E7735D63-5AAF-4B9E-C57C-95C373C5109E}"/>
              </a:ext>
            </a:extLst>
          </p:cNvPr>
          <p:cNvPicPr preferRelativeResize="0"/>
          <p:nvPr/>
        </p:nvPicPr>
        <p:blipFill>
          <a:blip r:embed="rId3">
            <a:alphaModFix/>
          </a:blip>
          <a:stretch>
            <a:fillRect/>
          </a:stretch>
        </p:blipFill>
        <p:spPr>
          <a:xfrm>
            <a:off x="358954" y="960975"/>
            <a:ext cx="4711547" cy="1927869"/>
          </a:xfrm>
          <a:prstGeom prst="rect">
            <a:avLst/>
          </a:prstGeom>
          <a:noFill/>
          <a:ln>
            <a:noFill/>
          </a:ln>
        </p:spPr>
      </p:pic>
      <p:pic>
        <p:nvPicPr>
          <p:cNvPr id="622" name="Google Shape;622;g2e7fc370c5f_0_82">
            <a:extLst>
              <a:ext uri="{FF2B5EF4-FFF2-40B4-BE49-F238E27FC236}">
                <a16:creationId xmlns:a16="http://schemas.microsoft.com/office/drawing/2014/main" id="{5C25DA3B-F3D6-8AAA-D7B6-3B5C45FECBD8}"/>
              </a:ext>
            </a:extLst>
          </p:cNvPr>
          <p:cNvPicPr preferRelativeResize="0"/>
          <p:nvPr/>
        </p:nvPicPr>
        <p:blipFill>
          <a:blip r:embed="rId4">
            <a:alphaModFix/>
          </a:blip>
          <a:stretch>
            <a:fillRect/>
          </a:stretch>
        </p:blipFill>
        <p:spPr>
          <a:xfrm>
            <a:off x="4225804" y="3087744"/>
            <a:ext cx="4496968" cy="1949857"/>
          </a:xfrm>
          <a:prstGeom prst="rect">
            <a:avLst/>
          </a:prstGeom>
          <a:noFill/>
          <a:ln>
            <a:noFill/>
          </a:ln>
        </p:spPr>
      </p:pic>
      <p:sp>
        <p:nvSpPr>
          <p:cNvPr id="623" name="Google Shape;623;g2e7fc370c5f_0_82">
            <a:extLst>
              <a:ext uri="{FF2B5EF4-FFF2-40B4-BE49-F238E27FC236}">
                <a16:creationId xmlns:a16="http://schemas.microsoft.com/office/drawing/2014/main" id="{74335AC0-E1B1-5978-410E-1A8E4EFB400E}"/>
              </a:ext>
            </a:extLst>
          </p:cNvPr>
          <p:cNvSpPr/>
          <p:nvPr/>
        </p:nvSpPr>
        <p:spPr>
          <a:xfrm rot="-3152168">
            <a:off x="3864686" y="286244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41088CA2-0383-BD01-2011-E88828710724}"/>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478140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3F77901D-08C5-3AFF-6931-863C53BDEB68}"/>
            </a:ext>
          </a:extLst>
        </p:cNvPr>
        <p:cNvGrpSpPr/>
        <p:nvPr/>
      </p:nvGrpSpPr>
      <p:grpSpPr>
        <a:xfrm>
          <a:off x="0" y="0"/>
          <a:ext cx="0" cy="0"/>
          <a:chOff x="0" y="0"/>
          <a:chExt cx="0" cy="0"/>
        </a:xfrm>
      </p:grpSpPr>
      <p:sp>
        <p:nvSpPr>
          <p:cNvPr id="628" name="Google Shape;628;g2e7fc370c5f_0_91">
            <a:extLst>
              <a:ext uri="{FF2B5EF4-FFF2-40B4-BE49-F238E27FC236}">
                <a16:creationId xmlns:a16="http://schemas.microsoft.com/office/drawing/2014/main" id="{3B9BB048-C571-E0C3-A47F-B26D522A206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#5 for ISO/IEC 5230:2020</a:t>
            </a:r>
            <a:endParaRPr sz="2400">
              <a:solidFill>
                <a:schemeClr val="tx1"/>
              </a:solidFill>
            </a:endParaRPr>
          </a:p>
        </p:txBody>
      </p:sp>
      <p:sp>
        <p:nvSpPr>
          <p:cNvPr id="629" name="Google Shape;629;g2e7fc370c5f_0_91">
            <a:extLst>
              <a:ext uri="{FF2B5EF4-FFF2-40B4-BE49-F238E27FC236}">
                <a16:creationId xmlns:a16="http://schemas.microsoft.com/office/drawing/2014/main" id="{7A41BEEB-6C43-D55C-A917-3197117976C7}"/>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30" name="Google Shape;630;g2e7fc370c5f_0_91">
            <a:extLst>
              <a:ext uri="{FF2B5EF4-FFF2-40B4-BE49-F238E27FC236}">
                <a16:creationId xmlns:a16="http://schemas.microsoft.com/office/drawing/2014/main" id="{2BB2E719-D191-2313-BFF2-597B370AC492}"/>
              </a:ext>
            </a:extLst>
          </p:cNvPr>
          <p:cNvPicPr preferRelativeResize="0"/>
          <p:nvPr/>
        </p:nvPicPr>
        <p:blipFill>
          <a:blip r:embed="rId3">
            <a:alphaModFix/>
          </a:blip>
          <a:stretch>
            <a:fillRect/>
          </a:stretch>
        </p:blipFill>
        <p:spPr>
          <a:xfrm>
            <a:off x="276400" y="1591824"/>
            <a:ext cx="6201876" cy="754025"/>
          </a:xfrm>
          <a:prstGeom prst="rect">
            <a:avLst/>
          </a:prstGeom>
          <a:noFill/>
          <a:ln>
            <a:noFill/>
          </a:ln>
        </p:spPr>
      </p:pic>
      <p:pic>
        <p:nvPicPr>
          <p:cNvPr id="631" name="Google Shape;631;g2e7fc370c5f_0_91">
            <a:extLst>
              <a:ext uri="{FF2B5EF4-FFF2-40B4-BE49-F238E27FC236}">
                <a16:creationId xmlns:a16="http://schemas.microsoft.com/office/drawing/2014/main" id="{C7C6F563-E2A9-2A2B-A9CB-6CD4AB61ABFA}"/>
              </a:ext>
            </a:extLst>
          </p:cNvPr>
          <p:cNvPicPr preferRelativeResize="0"/>
          <p:nvPr/>
        </p:nvPicPr>
        <p:blipFill>
          <a:blip r:embed="rId4">
            <a:alphaModFix/>
          </a:blip>
          <a:stretch>
            <a:fillRect/>
          </a:stretch>
        </p:blipFill>
        <p:spPr>
          <a:xfrm>
            <a:off x="2707000" y="3526059"/>
            <a:ext cx="6201876" cy="608666"/>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9849D91C-6B66-13A5-03D6-DD40E139AAD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1545991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85FD9-DB3D-72D2-106D-BF822D54EAB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D386BAF-C26F-9875-670A-8EB027FA7EB1}"/>
              </a:ext>
            </a:extLst>
          </p:cNvPr>
          <p:cNvSpPr>
            <a:spLocks noGrp="1"/>
          </p:cNvSpPr>
          <p:nvPr>
            <p:ph type="body" idx="1"/>
          </p:nvPr>
        </p:nvSpPr>
        <p:spPr/>
        <p:txBody>
          <a:bodyPr/>
          <a:lstStyle/>
          <a:p>
            <a:r>
              <a:rPr lang="en-JP" dirty="0"/>
              <a:t>Next Five Slides: REDLINE Details for ISO/IEC 18974</a:t>
            </a:r>
          </a:p>
        </p:txBody>
      </p:sp>
      <p:pic>
        <p:nvPicPr>
          <p:cNvPr id="3" name="Picture 2" descr="A person in a suit and tie&#10;&#10;AI-generated content may be incorrect.">
            <a:extLst>
              <a:ext uri="{FF2B5EF4-FFF2-40B4-BE49-F238E27FC236}">
                <a16:creationId xmlns:a16="http://schemas.microsoft.com/office/drawing/2014/main" id="{04C442C6-60FA-BFC5-0A3A-75A6FC54989F}"/>
              </a:ext>
            </a:extLst>
          </p:cNvPr>
          <p:cNvPicPr>
            <a:picLocks noChangeAspect="1"/>
          </p:cNvPicPr>
          <p:nvPr/>
        </p:nvPicPr>
        <p:blipFill>
          <a:blip r:embed="rId2"/>
          <a:stretch>
            <a:fillRect/>
          </a:stretch>
        </p:blipFill>
        <p:spPr>
          <a:xfrm>
            <a:off x="7931820" y="0"/>
            <a:ext cx="1212180" cy="1212180"/>
          </a:xfrm>
          <a:prstGeom prst="rect">
            <a:avLst/>
          </a:prstGeom>
        </p:spPr>
      </p:pic>
    </p:spTree>
    <p:extLst>
      <p:ext uri="{BB962C8B-B14F-4D97-AF65-F5344CB8AC3E}">
        <p14:creationId xmlns:p14="http://schemas.microsoft.com/office/powerpoint/2010/main" val="23461520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35">
          <a:extLst>
            <a:ext uri="{FF2B5EF4-FFF2-40B4-BE49-F238E27FC236}">
              <a16:creationId xmlns:a16="http://schemas.microsoft.com/office/drawing/2014/main" id="{4A6A0A08-55E6-FCC5-F4FD-4C37E4CEE3B8}"/>
            </a:ext>
          </a:extLst>
        </p:cNvPr>
        <p:cNvGrpSpPr/>
        <p:nvPr/>
      </p:nvGrpSpPr>
      <p:grpSpPr>
        <a:xfrm>
          <a:off x="0" y="0"/>
          <a:ext cx="0" cy="0"/>
          <a:chOff x="0" y="0"/>
          <a:chExt cx="0" cy="0"/>
        </a:xfrm>
      </p:grpSpPr>
      <p:sp>
        <p:nvSpPr>
          <p:cNvPr id="636" name="Google Shape;636;p59">
            <a:extLst>
              <a:ext uri="{FF2B5EF4-FFF2-40B4-BE49-F238E27FC236}">
                <a16:creationId xmlns:a16="http://schemas.microsoft.com/office/drawing/2014/main" id="{89414A43-DBAF-728D-B30F-7D62F537CD30}"/>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lvl="0">
              <a:buSzPts val="2667"/>
            </a:pPr>
            <a:r>
              <a:rPr lang="en-US" sz="2400" dirty="0">
                <a:solidFill>
                  <a:schemeClr val="tx1"/>
                </a:solidFill>
              </a:rPr>
              <a:t>Context: The Links To Relevant Documents</a:t>
            </a:r>
            <a:endParaRPr dirty="0">
              <a:solidFill>
                <a:schemeClr val="tx1"/>
              </a:solidFill>
            </a:endParaRPr>
          </a:p>
        </p:txBody>
      </p:sp>
      <p:sp>
        <p:nvSpPr>
          <p:cNvPr id="637" name="Google Shape;637;p59">
            <a:extLst>
              <a:ext uri="{FF2B5EF4-FFF2-40B4-BE49-F238E27FC236}">
                <a16:creationId xmlns:a16="http://schemas.microsoft.com/office/drawing/2014/main" id="{C567731F-EC0A-BB2D-5FA5-1DADC8DB398A}"/>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325755" algn="l" rtl="0">
              <a:lnSpc>
                <a:spcPct val="115000"/>
              </a:lnSpc>
              <a:spcBef>
                <a:spcPts val="0"/>
              </a:spcBef>
              <a:spcAft>
                <a:spcPts val="0"/>
              </a:spcAft>
              <a:buSzPct val="100000"/>
              <a:buChar char="●"/>
            </a:pPr>
            <a:r>
              <a:rPr lang="en-US" dirty="0"/>
              <a:t>Current ISO standard:</a:t>
            </a:r>
            <a:endParaRPr dirty="0"/>
          </a:p>
          <a:p>
            <a:pPr marL="914400" lvl="1" indent="-304165" algn="l" rtl="0">
              <a:lnSpc>
                <a:spcPct val="115000"/>
              </a:lnSpc>
              <a:spcBef>
                <a:spcPts val="0"/>
              </a:spcBef>
              <a:spcAft>
                <a:spcPts val="0"/>
              </a:spcAft>
              <a:buSzPct val="100000"/>
              <a:buChar char="○"/>
            </a:pPr>
            <a:r>
              <a:rPr lang="en-US" u="sng" dirty="0">
                <a:solidFill>
                  <a:schemeClr val="hlink"/>
                </a:solidFill>
                <a:hlinkClick r:id="rId3"/>
              </a:rPr>
              <a:t>https://github.com/OpenChain-Project/Security-Assurance-Specification/blob/main/Security-Assurance-Specification/ISO-18974/en/ISO-18974.md</a:t>
            </a:r>
            <a:r>
              <a:rPr lang="en-US" dirty="0"/>
              <a:t> </a:t>
            </a:r>
            <a:endParaRPr dirty="0"/>
          </a:p>
          <a:p>
            <a:pPr marL="457200" lvl="0" indent="-325755" algn="l" rtl="0">
              <a:lnSpc>
                <a:spcPct val="115000"/>
              </a:lnSpc>
              <a:spcBef>
                <a:spcPts val="0"/>
              </a:spcBef>
              <a:spcAft>
                <a:spcPts val="0"/>
              </a:spcAft>
              <a:buSzPct val="100000"/>
              <a:buChar char="●"/>
            </a:pPr>
            <a:r>
              <a:rPr lang="en-US" dirty="0"/>
              <a:t>Current Next Generation Draft (pre-public comments period):</a:t>
            </a:r>
            <a:endParaRPr dirty="0"/>
          </a:p>
          <a:p>
            <a:pPr marL="914400" lvl="1" indent="-325755" algn="l" rtl="0">
              <a:lnSpc>
                <a:spcPct val="115000"/>
              </a:lnSpc>
              <a:spcBef>
                <a:spcPts val="0"/>
              </a:spcBef>
              <a:spcAft>
                <a:spcPts val="0"/>
              </a:spcAft>
              <a:buSzPct val="128571"/>
              <a:buChar char="○"/>
            </a:pPr>
            <a:r>
              <a:rPr lang="en-US" u="sng" dirty="0">
                <a:solidFill>
                  <a:schemeClr val="hlink"/>
                </a:solidFill>
                <a:hlinkClick r:id="rId4"/>
              </a:rPr>
              <a:t>https://github.com/OpenChain-Project/Security-Assurance-Specification/blob/main/Security-Assurance-Specification/2.0/en/openchain-security-specification-2.0.md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https://github.com/OpenChain-Project/Security-Assurance-Specification/issues?q=is%3Aissue+is%3Aclosed</a:t>
            </a:r>
            <a:endParaRPr lang="en-US" dirty="0"/>
          </a:p>
        </p:txBody>
      </p:sp>
      <p:pic>
        <p:nvPicPr>
          <p:cNvPr id="3" name="Picture 2" descr="A person in a suit and tie&#10;&#10;AI-generated content may be incorrect.">
            <a:extLst>
              <a:ext uri="{FF2B5EF4-FFF2-40B4-BE49-F238E27FC236}">
                <a16:creationId xmlns:a16="http://schemas.microsoft.com/office/drawing/2014/main" id="{5A9D2C5B-2EB1-ADA5-7555-587074A05F51}"/>
              </a:ext>
            </a:extLst>
          </p:cNvPr>
          <p:cNvPicPr>
            <a:picLocks noChangeAspect="1"/>
          </p:cNvPicPr>
          <p:nvPr/>
        </p:nvPicPr>
        <p:blipFill>
          <a:blip r:embed="rId6"/>
          <a:stretch>
            <a:fillRect/>
          </a:stretch>
        </p:blipFill>
        <p:spPr>
          <a:xfrm>
            <a:off x="7931820" y="0"/>
            <a:ext cx="1212180" cy="1212180"/>
          </a:xfrm>
          <a:prstGeom prst="rect">
            <a:avLst/>
          </a:prstGeom>
        </p:spPr>
      </p:pic>
    </p:spTree>
    <p:extLst>
      <p:ext uri="{BB962C8B-B14F-4D97-AF65-F5344CB8AC3E}">
        <p14:creationId xmlns:p14="http://schemas.microsoft.com/office/powerpoint/2010/main" val="518984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2340865" y="1017801"/>
            <a:ext cx="5594477" cy="4067651"/>
          </a:xfrm>
          <a:prstGeom prst="rect">
            <a:avLst/>
          </a:prstGeom>
        </p:spPr>
      </p:pic>
    </p:spTree>
    <p:extLst>
      <p:ext uri="{BB962C8B-B14F-4D97-AF65-F5344CB8AC3E}">
        <p14:creationId xmlns:p14="http://schemas.microsoft.com/office/powerpoint/2010/main" val="10273389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41">
          <a:extLst>
            <a:ext uri="{FF2B5EF4-FFF2-40B4-BE49-F238E27FC236}">
              <a16:creationId xmlns:a16="http://schemas.microsoft.com/office/drawing/2014/main" id="{BA4A318C-1123-87B3-358F-E161950C4E38}"/>
            </a:ext>
          </a:extLst>
        </p:cNvPr>
        <p:cNvGrpSpPr/>
        <p:nvPr/>
      </p:nvGrpSpPr>
      <p:grpSpPr>
        <a:xfrm>
          <a:off x="0" y="0"/>
          <a:ext cx="0" cy="0"/>
          <a:chOff x="0" y="0"/>
          <a:chExt cx="0" cy="0"/>
        </a:xfrm>
      </p:grpSpPr>
      <p:sp>
        <p:nvSpPr>
          <p:cNvPr id="642" name="Google Shape;642;g2e7fc370c5f_0_6">
            <a:extLst>
              <a:ext uri="{FF2B5EF4-FFF2-40B4-BE49-F238E27FC236}">
                <a16:creationId xmlns:a16="http://schemas.microsoft.com/office/drawing/2014/main" id="{C355CE8C-C510-4C88-E986-E43CBA4A0E4C}"/>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#1 for ISO/IEC 18974:2023</a:t>
            </a:r>
            <a:endParaRPr>
              <a:solidFill>
                <a:schemeClr val="tx1"/>
              </a:solidFill>
            </a:endParaRPr>
          </a:p>
        </p:txBody>
      </p:sp>
      <p:pic>
        <p:nvPicPr>
          <p:cNvPr id="643" name="Google Shape;643;g2e7fc370c5f_0_6">
            <a:extLst>
              <a:ext uri="{FF2B5EF4-FFF2-40B4-BE49-F238E27FC236}">
                <a16:creationId xmlns:a16="http://schemas.microsoft.com/office/drawing/2014/main" id="{36775F56-D22E-560A-A1F7-865EF18E9545}"/>
              </a:ext>
            </a:extLst>
          </p:cNvPr>
          <p:cNvPicPr preferRelativeResize="0"/>
          <p:nvPr/>
        </p:nvPicPr>
        <p:blipFill>
          <a:blip r:embed="rId3">
            <a:alphaModFix/>
          </a:blip>
          <a:stretch>
            <a:fillRect/>
          </a:stretch>
        </p:blipFill>
        <p:spPr>
          <a:xfrm>
            <a:off x="4004226" y="2982322"/>
            <a:ext cx="4796723" cy="1623126"/>
          </a:xfrm>
          <a:prstGeom prst="rect">
            <a:avLst/>
          </a:prstGeom>
          <a:noFill/>
          <a:ln>
            <a:noFill/>
          </a:ln>
        </p:spPr>
      </p:pic>
      <p:pic>
        <p:nvPicPr>
          <p:cNvPr id="644" name="Google Shape;644;g2e7fc370c5f_0_6">
            <a:extLst>
              <a:ext uri="{FF2B5EF4-FFF2-40B4-BE49-F238E27FC236}">
                <a16:creationId xmlns:a16="http://schemas.microsoft.com/office/drawing/2014/main" id="{FEC71454-2FF1-7F03-0FF0-489ED9C8992A}"/>
              </a:ext>
            </a:extLst>
          </p:cNvPr>
          <p:cNvPicPr preferRelativeResize="0"/>
          <p:nvPr/>
        </p:nvPicPr>
        <p:blipFill>
          <a:blip r:embed="rId4">
            <a:alphaModFix/>
          </a:blip>
          <a:stretch>
            <a:fillRect/>
          </a:stretch>
        </p:blipFill>
        <p:spPr>
          <a:xfrm>
            <a:off x="311700" y="1266450"/>
            <a:ext cx="4407526" cy="1657150"/>
          </a:xfrm>
          <a:prstGeom prst="rect">
            <a:avLst/>
          </a:prstGeom>
          <a:noFill/>
          <a:ln>
            <a:noFill/>
          </a:ln>
        </p:spPr>
      </p:pic>
      <p:sp>
        <p:nvSpPr>
          <p:cNvPr id="645" name="Google Shape;645;g2e7fc370c5f_0_6">
            <a:extLst>
              <a:ext uri="{FF2B5EF4-FFF2-40B4-BE49-F238E27FC236}">
                <a16:creationId xmlns:a16="http://schemas.microsoft.com/office/drawing/2014/main" id="{BCC974C1-4412-4303-1D74-BB0419EC0CD1}"/>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D3B89B8A-0969-4CA5-2887-809E3004A4A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8782451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49">
          <a:extLst>
            <a:ext uri="{FF2B5EF4-FFF2-40B4-BE49-F238E27FC236}">
              <a16:creationId xmlns:a16="http://schemas.microsoft.com/office/drawing/2014/main" id="{9D49C623-43E3-0CDF-26AC-BB7851C20BD7}"/>
            </a:ext>
          </a:extLst>
        </p:cNvPr>
        <p:cNvGrpSpPr/>
        <p:nvPr/>
      </p:nvGrpSpPr>
      <p:grpSpPr>
        <a:xfrm>
          <a:off x="0" y="0"/>
          <a:ext cx="0" cy="0"/>
          <a:chOff x="0" y="0"/>
          <a:chExt cx="0" cy="0"/>
        </a:xfrm>
      </p:grpSpPr>
      <p:sp>
        <p:nvSpPr>
          <p:cNvPr id="650" name="Google Shape;650;g2e7fc370c5f_0_22">
            <a:extLst>
              <a:ext uri="{FF2B5EF4-FFF2-40B4-BE49-F238E27FC236}">
                <a16:creationId xmlns:a16="http://schemas.microsoft.com/office/drawing/2014/main" id="{993B0AD2-310A-F0B4-EB5C-6A3B1207910E}"/>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#2 for ISO/IEC 18974:2023</a:t>
            </a:r>
            <a:endParaRPr>
              <a:solidFill>
                <a:schemeClr val="tx1"/>
              </a:solidFill>
            </a:endParaRPr>
          </a:p>
        </p:txBody>
      </p:sp>
      <p:sp>
        <p:nvSpPr>
          <p:cNvPr id="651" name="Google Shape;651;g2e7fc370c5f_0_22">
            <a:extLst>
              <a:ext uri="{FF2B5EF4-FFF2-40B4-BE49-F238E27FC236}">
                <a16:creationId xmlns:a16="http://schemas.microsoft.com/office/drawing/2014/main" id="{421CC0E8-5DA3-B6C4-4C33-421F57FDF52F}"/>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52" name="Google Shape;652;g2e7fc370c5f_0_22">
            <a:extLst>
              <a:ext uri="{FF2B5EF4-FFF2-40B4-BE49-F238E27FC236}">
                <a16:creationId xmlns:a16="http://schemas.microsoft.com/office/drawing/2014/main" id="{9F7BC42E-DB9A-E17D-0E99-E321ABC0E9D4}"/>
              </a:ext>
            </a:extLst>
          </p:cNvPr>
          <p:cNvPicPr preferRelativeResize="0"/>
          <p:nvPr/>
        </p:nvPicPr>
        <p:blipFill>
          <a:blip r:embed="rId3">
            <a:alphaModFix/>
          </a:blip>
          <a:stretch>
            <a:fillRect/>
          </a:stretch>
        </p:blipFill>
        <p:spPr>
          <a:xfrm>
            <a:off x="280350" y="1846351"/>
            <a:ext cx="5432151" cy="660450"/>
          </a:xfrm>
          <a:prstGeom prst="rect">
            <a:avLst/>
          </a:prstGeom>
          <a:noFill/>
          <a:ln>
            <a:noFill/>
          </a:ln>
        </p:spPr>
      </p:pic>
      <p:pic>
        <p:nvPicPr>
          <p:cNvPr id="653" name="Google Shape;653;g2e7fc370c5f_0_22">
            <a:extLst>
              <a:ext uri="{FF2B5EF4-FFF2-40B4-BE49-F238E27FC236}">
                <a16:creationId xmlns:a16="http://schemas.microsoft.com/office/drawing/2014/main" id="{3AE1B15A-3909-4B76-B78D-814AA8B370BC}"/>
              </a:ext>
            </a:extLst>
          </p:cNvPr>
          <p:cNvPicPr preferRelativeResize="0"/>
          <p:nvPr/>
        </p:nvPicPr>
        <p:blipFill>
          <a:blip r:embed="rId4">
            <a:alphaModFix/>
          </a:blip>
          <a:stretch>
            <a:fillRect/>
          </a:stretch>
        </p:blipFill>
        <p:spPr>
          <a:xfrm>
            <a:off x="3458525" y="3447550"/>
            <a:ext cx="5342418" cy="607800"/>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70D55751-13C5-38A6-8426-ED796134377A}"/>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5651050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57">
          <a:extLst>
            <a:ext uri="{FF2B5EF4-FFF2-40B4-BE49-F238E27FC236}">
              <a16:creationId xmlns:a16="http://schemas.microsoft.com/office/drawing/2014/main" id="{EF4EEED3-3EFB-8438-BB02-4DCB730DE684}"/>
            </a:ext>
          </a:extLst>
        </p:cNvPr>
        <p:cNvGrpSpPr/>
        <p:nvPr/>
      </p:nvGrpSpPr>
      <p:grpSpPr>
        <a:xfrm>
          <a:off x="0" y="0"/>
          <a:ext cx="0" cy="0"/>
          <a:chOff x="0" y="0"/>
          <a:chExt cx="0" cy="0"/>
        </a:xfrm>
      </p:grpSpPr>
      <p:sp>
        <p:nvSpPr>
          <p:cNvPr id="658" name="Google Shape;658;g2e7fc370c5f_0_30">
            <a:extLst>
              <a:ext uri="{FF2B5EF4-FFF2-40B4-BE49-F238E27FC236}">
                <a16:creationId xmlns:a16="http://schemas.microsoft.com/office/drawing/2014/main" id="{087A77CA-66EB-E442-1E12-A77754BBC725}"/>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#3 for ISO/IEC 18974:2023</a:t>
            </a:r>
            <a:endParaRPr>
              <a:solidFill>
                <a:schemeClr val="tx1"/>
              </a:solidFill>
            </a:endParaRPr>
          </a:p>
        </p:txBody>
      </p:sp>
      <p:pic>
        <p:nvPicPr>
          <p:cNvPr id="659" name="Google Shape;659;g2e7fc370c5f_0_30">
            <a:extLst>
              <a:ext uri="{FF2B5EF4-FFF2-40B4-BE49-F238E27FC236}">
                <a16:creationId xmlns:a16="http://schemas.microsoft.com/office/drawing/2014/main" id="{8234CDBF-B059-FFAF-3AA1-9A8E2829D88E}"/>
              </a:ext>
            </a:extLst>
          </p:cNvPr>
          <p:cNvPicPr preferRelativeResize="0"/>
          <p:nvPr/>
        </p:nvPicPr>
        <p:blipFill>
          <a:blip r:embed="rId3">
            <a:alphaModFix/>
          </a:blip>
          <a:stretch>
            <a:fillRect/>
          </a:stretch>
        </p:blipFill>
        <p:spPr>
          <a:xfrm>
            <a:off x="280350" y="1266450"/>
            <a:ext cx="4415626" cy="1763651"/>
          </a:xfrm>
          <a:prstGeom prst="rect">
            <a:avLst/>
          </a:prstGeom>
          <a:noFill/>
          <a:ln>
            <a:noFill/>
          </a:ln>
        </p:spPr>
      </p:pic>
      <p:pic>
        <p:nvPicPr>
          <p:cNvPr id="660" name="Google Shape;660;g2e7fc370c5f_0_30">
            <a:extLst>
              <a:ext uri="{FF2B5EF4-FFF2-40B4-BE49-F238E27FC236}">
                <a16:creationId xmlns:a16="http://schemas.microsoft.com/office/drawing/2014/main" id="{B983E77E-7858-3C2D-4929-7D2BED5CD72E}"/>
              </a:ext>
            </a:extLst>
          </p:cNvPr>
          <p:cNvPicPr preferRelativeResize="0"/>
          <p:nvPr/>
        </p:nvPicPr>
        <p:blipFill>
          <a:blip r:embed="rId4">
            <a:alphaModFix/>
          </a:blip>
          <a:stretch>
            <a:fillRect/>
          </a:stretch>
        </p:blipFill>
        <p:spPr>
          <a:xfrm>
            <a:off x="4385325" y="3124225"/>
            <a:ext cx="4415626" cy="1481227"/>
          </a:xfrm>
          <a:prstGeom prst="rect">
            <a:avLst/>
          </a:prstGeom>
          <a:noFill/>
          <a:ln>
            <a:noFill/>
          </a:ln>
        </p:spPr>
      </p:pic>
      <p:sp>
        <p:nvSpPr>
          <p:cNvPr id="661" name="Google Shape;661;g2e7fc370c5f_0_30">
            <a:extLst>
              <a:ext uri="{FF2B5EF4-FFF2-40B4-BE49-F238E27FC236}">
                <a16:creationId xmlns:a16="http://schemas.microsoft.com/office/drawing/2014/main" id="{CDBCEB8A-0E0F-050D-41C3-39FB4350A3EE}"/>
              </a:ext>
            </a:extLst>
          </p:cNvPr>
          <p:cNvSpPr/>
          <p:nvPr/>
        </p:nvSpPr>
        <p:spPr>
          <a:xfrm rot="-3152168">
            <a:off x="4037111" y="2932171"/>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7C500C0B-CBB9-BC27-62D4-87982C7456CF}"/>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23971615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65">
          <a:extLst>
            <a:ext uri="{FF2B5EF4-FFF2-40B4-BE49-F238E27FC236}">
              <a16:creationId xmlns:a16="http://schemas.microsoft.com/office/drawing/2014/main" id="{677B5237-046E-5D12-2E1A-2315A0809EB0}"/>
            </a:ext>
          </a:extLst>
        </p:cNvPr>
        <p:cNvGrpSpPr/>
        <p:nvPr/>
      </p:nvGrpSpPr>
      <p:grpSpPr>
        <a:xfrm>
          <a:off x="0" y="0"/>
          <a:ext cx="0" cy="0"/>
          <a:chOff x="0" y="0"/>
          <a:chExt cx="0" cy="0"/>
        </a:xfrm>
      </p:grpSpPr>
      <p:sp>
        <p:nvSpPr>
          <p:cNvPr id="666" name="Google Shape;666;g2e7fc370c5f_0_46">
            <a:extLst>
              <a:ext uri="{FF2B5EF4-FFF2-40B4-BE49-F238E27FC236}">
                <a16:creationId xmlns:a16="http://schemas.microsoft.com/office/drawing/2014/main" id="{6D5465E3-A240-A2A3-964A-171889253E4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#4 for ISO/IEC 18974:2023</a:t>
            </a:r>
            <a:endParaRPr>
              <a:solidFill>
                <a:schemeClr val="tx1"/>
              </a:solidFill>
            </a:endParaRPr>
          </a:p>
        </p:txBody>
      </p:sp>
      <p:sp>
        <p:nvSpPr>
          <p:cNvPr id="667" name="Google Shape;667;g2e7fc370c5f_0_46">
            <a:extLst>
              <a:ext uri="{FF2B5EF4-FFF2-40B4-BE49-F238E27FC236}">
                <a16:creationId xmlns:a16="http://schemas.microsoft.com/office/drawing/2014/main" id="{6F69475C-9AB0-3375-F888-EEC48CEA0BD4}"/>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68" name="Google Shape;668;g2e7fc370c5f_0_46">
            <a:extLst>
              <a:ext uri="{FF2B5EF4-FFF2-40B4-BE49-F238E27FC236}">
                <a16:creationId xmlns:a16="http://schemas.microsoft.com/office/drawing/2014/main" id="{0D9639B3-0EED-1E16-0167-D739362437EB}"/>
              </a:ext>
            </a:extLst>
          </p:cNvPr>
          <p:cNvPicPr preferRelativeResize="0"/>
          <p:nvPr/>
        </p:nvPicPr>
        <p:blipFill>
          <a:blip r:embed="rId3">
            <a:alphaModFix/>
          </a:blip>
          <a:stretch>
            <a:fillRect/>
          </a:stretch>
        </p:blipFill>
        <p:spPr>
          <a:xfrm>
            <a:off x="260900" y="1721700"/>
            <a:ext cx="6443648" cy="742525"/>
          </a:xfrm>
          <a:prstGeom prst="rect">
            <a:avLst/>
          </a:prstGeom>
          <a:noFill/>
          <a:ln>
            <a:noFill/>
          </a:ln>
        </p:spPr>
      </p:pic>
      <p:pic>
        <p:nvPicPr>
          <p:cNvPr id="669" name="Google Shape;669;g2e7fc370c5f_0_46">
            <a:extLst>
              <a:ext uri="{FF2B5EF4-FFF2-40B4-BE49-F238E27FC236}">
                <a16:creationId xmlns:a16="http://schemas.microsoft.com/office/drawing/2014/main" id="{DCF6CEF0-6288-0A9B-5075-7BB7592AC04C}"/>
              </a:ext>
            </a:extLst>
          </p:cNvPr>
          <p:cNvPicPr preferRelativeResize="0"/>
          <p:nvPr/>
        </p:nvPicPr>
        <p:blipFill>
          <a:blip r:embed="rId4">
            <a:alphaModFix/>
          </a:blip>
          <a:stretch>
            <a:fillRect/>
          </a:stretch>
        </p:blipFill>
        <p:spPr>
          <a:xfrm>
            <a:off x="2602922" y="3407678"/>
            <a:ext cx="6101955" cy="607800"/>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2CA3C4CF-1607-3936-0E8D-60CE687CC9BE}"/>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956677223"/>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23805</TotalTime>
  <Words>2618</Words>
  <Application>Microsoft Macintosh PowerPoint</Application>
  <PresentationFormat>On-screen Show (16:9)</PresentationFormat>
  <Paragraphs>366</Paragraphs>
  <Slides>93</Slides>
  <Notes>32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93</vt:i4>
      </vt:variant>
    </vt:vector>
  </HeadingPairs>
  <TitlesOfParts>
    <vt:vector size="109" baseType="lpstr">
      <vt:lpstr>Archivo</vt:lpstr>
      <vt:lpstr>Archivo ExtraLight</vt:lpstr>
      <vt:lpstr>Archivo Light</vt:lpstr>
      <vt:lpstr>Noto Sans Symbols</vt:lpstr>
      <vt:lpstr>Arial</vt:lpstr>
      <vt:lpstr>Chalkduster</vt:lpstr>
      <vt:lpstr>Courier New</vt:lpstr>
      <vt:lpstr>Josefin Sans</vt:lpstr>
      <vt:lpstr>Josefin Sans Medium</vt:lpstr>
      <vt:lpstr>Open Sans</vt:lpstr>
      <vt:lpstr>Open Sans ExtraBold</vt:lpstr>
      <vt:lpstr>Open Sans Light</vt:lpstr>
      <vt:lpstr>Open Sans Medium</vt:lpstr>
      <vt:lpstr>Roboto</vt:lpstr>
      <vt:lpstr>Roboto Slab Light</vt:lpstr>
      <vt:lpstr>Linux Foundation EU Theme 2023</vt:lpstr>
      <vt:lpstr>OpenChain Project</vt:lpstr>
      <vt:lpstr>OpenChain Vision + Mission</vt:lpstr>
      <vt:lpstr>Welcome Our Latest Platinum Member!</vt:lpstr>
      <vt:lpstr>Platinum Members (Governing Board)</vt:lpstr>
      <vt:lpstr>Example Verticals Impacted by OpenChain</vt:lpstr>
      <vt:lpstr>Trillions More In Market Value Touched</vt:lpstr>
      <vt:lpstr>Project Overview</vt:lpstr>
      <vt:lpstr>Our Mental Model Of The Supply Chain</vt:lpstr>
      <vt:lpstr>The Actual Supply Chain</vt:lpstr>
      <vt:lpstr>The Value of Open Source Software</vt:lpstr>
      <vt:lpstr>Global Codebase Statistics</vt:lpstr>
      <vt:lpstr>So, Inevitably…</vt:lpstr>
      <vt:lpstr>We Needed To Improve Trust In The Supply Chain</vt:lpstr>
      <vt:lpstr>Projects Working On This Emerged…</vt:lpstr>
      <vt:lpstr>What is the  Supply Chain?</vt:lpstr>
      <vt:lpstr>PowerPoint Presentation</vt:lpstr>
      <vt:lpstr>PowerPoint Presentation</vt:lpstr>
      <vt:lpstr>PowerPoint Presentation</vt:lpstr>
      <vt:lpstr>PowerPoint Presentation</vt:lpstr>
      <vt:lpstr>PowerPoint Presentation</vt:lpstr>
      <vt:lpstr>The Supply Chain is Internal + External</vt:lpstr>
      <vt:lpstr>OpenChain Makes Guides, Specs, Standards… +</vt:lpstr>
      <vt:lpstr>We Provide A High Level Process Solution</vt:lpstr>
      <vt:lpstr>Trust Built By Process Management</vt:lpstr>
      <vt:lpstr>Sister Standards - Processes for Programs</vt:lpstr>
      <vt:lpstr>The OpenChain standards are the international baseline for quality in open source license compliance or security assurance programs.</vt:lpstr>
      <vt:lpstr>Recent Progress</vt:lpstr>
      <vt:lpstr>1H 2025 Overview</vt:lpstr>
      <vt:lpstr>A Continual Heartbeat Of Adoption</vt:lpstr>
      <vt:lpstr>31%</vt:lpstr>
      <vt:lpstr>Supporting Regulation</vt:lpstr>
      <vt:lpstr>Addressing US Executive Order / NIST / CISA</vt:lpstr>
      <vt:lpstr>Addressing the CRA</vt:lpstr>
      <vt:lpstr>Relationship with Other Standards</vt:lpstr>
      <vt:lpstr>Wide Compatibility</vt:lpstr>
      <vt:lpstr>Adoption Methods</vt:lpstr>
      <vt:lpstr>Self-Certification</vt:lpstr>
      <vt:lpstr>Third-Party Certification</vt:lpstr>
      <vt:lpstr>Support Network</vt:lpstr>
      <vt:lpstr>Our Community Work Groups</vt:lpstr>
      <vt:lpstr>24 Global Ambassadors Supporting Our Work</vt:lpstr>
      <vt:lpstr>Our Current Community Chairs</vt:lpstr>
      <vt:lpstr>Welcome 2025/2026 Chairs: Spec, Education and Telco!</vt:lpstr>
      <vt:lpstr>We Have Commercial Support</vt:lpstr>
      <vt:lpstr>We Have Free Reference Material</vt:lpstr>
      <vt:lpstr>Example Reference Material</vt:lpstr>
      <vt:lpstr>Self-Certification Checklists</vt:lpstr>
      <vt:lpstr>Reference Compliance Training Slides</vt:lpstr>
      <vt:lpstr>Free Online Compliance Management Training</vt:lpstr>
      <vt:lpstr>Open Source Policy Template</vt:lpstr>
      <vt:lpstr>Compliance Program Maturity / Capability Model</vt:lpstr>
      <vt:lpstr>Explainers</vt:lpstr>
      <vt:lpstr>Supplier Education Leaflet (One Email Solution)</vt:lpstr>
      <vt:lpstr>Case Studies</vt:lpstr>
      <vt:lpstr>Telco SBOM Quality Guide</vt:lpstr>
      <vt:lpstr>Telco SBOM Quality Work … EXPANDED</vt:lpstr>
      <vt:lpstr>Our Processes – Easy to Find and Understand</vt:lpstr>
      <vt:lpstr>A Reference Library Of 1,500+ Documents</vt:lpstr>
      <vt:lpstr>100+</vt:lpstr>
      <vt:lpstr>Evolution</vt:lpstr>
      <vt:lpstr>Open Source Management</vt:lpstr>
      <vt:lpstr>Open Source Regulation</vt:lpstr>
      <vt:lpstr>Biggest Market Challenges</vt:lpstr>
      <vt:lpstr>Biggest Operational Challenges</vt:lpstr>
      <vt:lpstr>A Simple Workflow</vt:lpstr>
      <vt:lpstr>Evolution in Practice</vt:lpstr>
      <vt:lpstr>AI Compliance Coming in October</vt:lpstr>
      <vt:lpstr>AI BOM Compliance in the Supply Chain Guide</vt:lpstr>
      <vt:lpstr>SBOM Study Group Update</vt:lpstr>
      <vt:lpstr>Cross-Industry SBOM Quality Guide Concept</vt:lpstr>
      <vt:lpstr>In Conclusion</vt:lpstr>
      <vt:lpstr>What Is Happening Right Now?</vt:lpstr>
      <vt:lpstr>What Is Coming Next For The Market?</vt:lpstr>
      <vt:lpstr>What Will The OpenChain Project Do? </vt:lpstr>
      <vt:lpstr>And We Will Remain A Welcoming Community!</vt:lpstr>
      <vt:lpstr>Follow and Participate</vt:lpstr>
      <vt:lpstr>     </vt:lpstr>
      <vt:lpstr>Appendix: Future Updates to ISO/IEC 5230 and ISO/IEC 18974</vt:lpstr>
      <vt:lpstr>Steering Committee Meeting Outcomes</vt:lpstr>
      <vt:lpstr>Updates To Our Existing Standards</vt:lpstr>
      <vt:lpstr>PowerPoint Presentation</vt:lpstr>
      <vt:lpstr>Context: The Links To Relevant Documents</vt:lpstr>
      <vt:lpstr>Suggestion #1 for ISO/IEC 5230:2020</vt:lpstr>
      <vt:lpstr>Suggestion #2 for ISO/IEC 5230:2020</vt:lpstr>
      <vt:lpstr>Suggestion #3 for ISO/IEC 5230:2020</vt:lpstr>
      <vt:lpstr>Suggestion #4 ISO/IEC 5230:2020</vt:lpstr>
      <vt:lpstr>Suggestion #5 for ISO/IEC 5230:2020</vt:lpstr>
      <vt:lpstr>PowerPoint Presentation</vt:lpstr>
      <vt:lpstr>Context: The Links To Relevant Documents</vt:lpstr>
      <vt:lpstr>Suggestion #1 for ISO/IEC 18974:2023</vt:lpstr>
      <vt:lpstr>Suggestion #2 for ISO/IEC 18974:2023</vt:lpstr>
      <vt:lpstr>Suggestion #3 for ISO/IEC 18974:2023</vt:lpstr>
      <vt:lpstr>Suggestion #4 for ISO/IEC 18974:2023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255</cp:revision>
  <dcterms:modified xsi:type="dcterms:W3CDTF">2025-10-10T07:20:27Z</dcterms:modified>
</cp:coreProperties>
</file>